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67" r:id="rId3"/>
    <p:sldId id="259" r:id="rId4"/>
    <p:sldId id="266" r:id="rId5"/>
    <p:sldId id="261" r:id="rId6"/>
    <p:sldId id="270" r:id="rId7"/>
    <p:sldId id="260" r:id="rId8"/>
    <p:sldId id="263" r:id="rId9"/>
    <p:sldId id="269" r:id="rId10"/>
    <p:sldId id="264" r:id="rId11"/>
    <p:sldId id="265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>
        <p:scale>
          <a:sx n="70" d="100"/>
          <a:sy n="70" d="100"/>
        </p:scale>
        <p:origin x="-540" y="-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BDF3BB-D897-4105-8B7B-BD529F11C4A9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B273765-1514-40F8-B1BC-7794DDB378D5}">
      <dgm:prSet custT="1"/>
      <dgm:spPr/>
      <dgm:t>
        <a:bodyPr/>
        <a:lstStyle/>
        <a:p>
          <a:pPr rtl="0"/>
          <a:r>
            <a:rPr lang="en-US" sz="2000" dirty="0" smtClean="0"/>
            <a:t>In-depth analysis and understanding on MOTECH framework acquired by HCL</a:t>
          </a:r>
          <a:endParaRPr lang="en-US" sz="2000" dirty="0"/>
        </a:p>
      </dgm:t>
    </dgm:pt>
    <dgm:pt modelId="{1788C18F-5A25-4144-99F6-20913F5E7689}" type="parTrans" cxnId="{FA54F6CD-87AB-47B0-A031-2F07CAC5F27D}">
      <dgm:prSet/>
      <dgm:spPr/>
      <dgm:t>
        <a:bodyPr/>
        <a:lstStyle/>
        <a:p>
          <a:endParaRPr lang="en-US" sz="1200"/>
        </a:p>
      </dgm:t>
    </dgm:pt>
    <dgm:pt modelId="{453DDD9A-A974-4F9E-B9DE-A041C8CE82BB}" type="sibTrans" cxnId="{FA54F6CD-87AB-47B0-A031-2F07CAC5F27D}">
      <dgm:prSet/>
      <dgm:spPr/>
      <dgm:t>
        <a:bodyPr/>
        <a:lstStyle/>
        <a:p>
          <a:endParaRPr lang="en-US" sz="1200"/>
        </a:p>
      </dgm:t>
    </dgm:pt>
    <dgm:pt modelId="{F3FC65F8-AC03-4664-8EC4-1B7374F5EAFC}">
      <dgm:prSet custT="1"/>
      <dgm:spPr/>
      <dgm:t>
        <a:bodyPr/>
        <a:lstStyle/>
        <a:p>
          <a:pPr rtl="0"/>
          <a:r>
            <a:rPr lang="en-US" sz="1600" smtClean="0"/>
            <a:t>Close association with MOTECH team including India SPC</a:t>
          </a:r>
          <a:endParaRPr lang="en-US" sz="1600"/>
        </a:p>
      </dgm:t>
    </dgm:pt>
    <dgm:pt modelId="{E3345A2E-A179-4EED-B82D-860AF2B072A6}" type="parTrans" cxnId="{7A7C8CA9-AE32-485C-AA41-B1A37A907518}">
      <dgm:prSet/>
      <dgm:spPr/>
      <dgm:t>
        <a:bodyPr/>
        <a:lstStyle/>
        <a:p>
          <a:endParaRPr lang="en-US" sz="1200"/>
        </a:p>
      </dgm:t>
    </dgm:pt>
    <dgm:pt modelId="{01F85A29-56F1-4277-9879-E80E4CF081E7}" type="sibTrans" cxnId="{7A7C8CA9-AE32-485C-AA41-B1A37A907518}">
      <dgm:prSet/>
      <dgm:spPr/>
      <dgm:t>
        <a:bodyPr/>
        <a:lstStyle/>
        <a:p>
          <a:endParaRPr lang="en-US" sz="1200"/>
        </a:p>
      </dgm:t>
    </dgm:pt>
    <dgm:pt modelId="{2402FA02-29FD-4683-8108-76268E7D8F53}">
      <dgm:prSet custT="1"/>
      <dgm:spPr/>
      <dgm:t>
        <a:bodyPr/>
        <a:lstStyle/>
        <a:p>
          <a:pPr rtl="0"/>
          <a:r>
            <a:rPr lang="en-US" sz="1600" smtClean="0"/>
            <a:t>MOTECH setup leveraged thoroughly for mHealth enhancement for vehicle leverage on top of patients data</a:t>
          </a:r>
          <a:endParaRPr lang="en-US" sz="1600"/>
        </a:p>
      </dgm:t>
    </dgm:pt>
    <dgm:pt modelId="{32D2A2AF-2BC2-483F-BC48-85C2B4AD973E}" type="parTrans" cxnId="{CCEB35FC-D7B3-410E-80E2-40F975FFAE80}">
      <dgm:prSet/>
      <dgm:spPr/>
      <dgm:t>
        <a:bodyPr/>
        <a:lstStyle/>
        <a:p>
          <a:endParaRPr lang="en-US" sz="1200"/>
        </a:p>
      </dgm:t>
    </dgm:pt>
    <dgm:pt modelId="{E121B690-3FA4-4BEE-BF3C-05D9FD71DE74}" type="sibTrans" cxnId="{CCEB35FC-D7B3-410E-80E2-40F975FFAE80}">
      <dgm:prSet/>
      <dgm:spPr/>
      <dgm:t>
        <a:bodyPr/>
        <a:lstStyle/>
        <a:p>
          <a:endParaRPr lang="en-US" sz="1200"/>
        </a:p>
      </dgm:t>
    </dgm:pt>
    <dgm:pt modelId="{99B256BB-61A6-4540-9AAD-E7CFA71AC62F}">
      <dgm:prSet custT="1"/>
      <dgm:spPr/>
      <dgm:t>
        <a:bodyPr/>
        <a:lstStyle/>
        <a:p>
          <a:pPr rtl="0"/>
          <a:r>
            <a:rPr lang="en-US" sz="2000" dirty="0" smtClean="0"/>
            <a:t>MOTECH COMMUNITY accepted the modules developed by HCL on Ford Mobility Health program</a:t>
          </a:r>
          <a:endParaRPr lang="en-US" sz="2000" dirty="0"/>
        </a:p>
      </dgm:t>
    </dgm:pt>
    <dgm:pt modelId="{A30C4955-837D-4E26-B11D-3F3CC118E8CB}" type="parTrans" cxnId="{C98D64A4-09D3-4D50-AEDB-3015F1D60785}">
      <dgm:prSet/>
      <dgm:spPr/>
      <dgm:t>
        <a:bodyPr/>
        <a:lstStyle/>
        <a:p>
          <a:endParaRPr lang="en-US" sz="1200"/>
        </a:p>
      </dgm:t>
    </dgm:pt>
    <dgm:pt modelId="{BA68C7AD-1C50-4281-B688-7143DA08CF55}" type="sibTrans" cxnId="{C98D64A4-09D3-4D50-AEDB-3015F1D60785}">
      <dgm:prSet/>
      <dgm:spPr/>
      <dgm:t>
        <a:bodyPr/>
        <a:lstStyle/>
        <a:p>
          <a:endParaRPr lang="en-US" sz="1200"/>
        </a:p>
      </dgm:t>
    </dgm:pt>
    <dgm:pt modelId="{97A74844-2559-4983-A806-B966DA9E771E}">
      <dgm:prSet custT="1"/>
      <dgm:spPr/>
      <dgm:t>
        <a:bodyPr/>
        <a:lstStyle/>
        <a:p>
          <a:pPr rtl="0"/>
          <a:r>
            <a:rPr lang="en-US" sz="2000" smtClean="0"/>
            <a:t>Idea of merging OpenXC Backend module into MOTECH as shared by Ford and then successfully implemented by HCL</a:t>
          </a:r>
          <a:endParaRPr lang="en-US" sz="2000"/>
        </a:p>
      </dgm:t>
    </dgm:pt>
    <dgm:pt modelId="{983B5E95-9E72-4F39-A370-81BEDAF19B28}" type="parTrans" cxnId="{5E182751-B087-4988-AFEE-DAF9B30002DE}">
      <dgm:prSet/>
      <dgm:spPr/>
      <dgm:t>
        <a:bodyPr/>
        <a:lstStyle/>
        <a:p>
          <a:endParaRPr lang="en-US" sz="1200"/>
        </a:p>
      </dgm:t>
    </dgm:pt>
    <dgm:pt modelId="{A1F894A7-BA67-47CF-8601-B41F6E93A661}" type="sibTrans" cxnId="{5E182751-B087-4988-AFEE-DAF9B30002DE}">
      <dgm:prSet/>
      <dgm:spPr/>
      <dgm:t>
        <a:bodyPr/>
        <a:lstStyle/>
        <a:p>
          <a:endParaRPr lang="en-US" sz="1200"/>
        </a:p>
      </dgm:t>
    </dgm:pt>
    <dgm:pt modelId="{FB11831C-6222-425C-ACBE-CB236485D08C}" type="pres">
      <dgm:prSet presAssocID="{39BDF3BB-D897-4105-8B7B-BD529F11C4A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ECCED9-A025-477C-99C8-F9941BAC34E0}" type="pres">
      <dgm:prSet presAssocID="{5B273765-1514-40F8-B1BC-7794DDB378D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B98CC2-3DE8-41A4-8F7F-68C7C1EB5539}" type="pres">
      <dgm:prSet presAssocID="{5B273765-1514-40F8-B1BC-7794DDB378D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395F3-BDD5-4A46-A0AD-0B2557E276EC}" type="pres">
      <dgm:prSet presAssocID="{99B256BB-61A6-4540-9AAD-E7CFA71AC62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0CE6DC-7D4F-4C35-8F7C-D87B1A85E98D}" type="pres">
      <dgm:prSet presAssocID="{BA68C7AD-1C50-4281-B688-7143DA08CF55}" presName="spacer" presStyleCnt="0"/>
      <dgm:spPr/>
    </dgm:pt>
    <dgm:pt modelId="{A41FBFD7-E9D8-4616-8A27-FC845CCB2E30}" type="pres">
      <dgm:prSet presAssocID="{97A74844-2559-4983-A806-B966DA9E771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10DF9C-E708-4C68-9F3C-C69A20A7152A}" type="presOf" srcId="{39BDF3BB-D897-4105-8B7B-BD529F11C4A9}" destId="{FB11831C-6222-425C-ACBE-CB236485D08C}" srcOrd="0" destOrd="0" presId="urn:microsoft.com/office/officeart/2005/8/layout/vList2"/>
    <dgm:cxn modelId="{FA54F6CD-87AB-47B0-A031-2F07CAC5F27D}" srcId="{39BDF3BB-D897-4105-8B7B-BD529F11C4A9}" destId="{5B273765-1514-40F8-B1BC-7794DDB378D5}" srcOrd="0" destOrd="0" parTransId="{1788C18F-5A25-4144-99F6-20913F5E7689}" sibTransId="{453DDD9A-A974-4F9E-B9DE-A041C8CE82BB}"/>
    <dgm:cxn modelId="{5E182751-B087-4988-AFEE-DAF9B30002DE}" srcId="{39BDF3BB-D897-4105-8B7B-BD529F11C4A9}" destId="{97A74844-2559-4983-A806-B966DA9E771E}" srcOrd="2" destOrd="0" parTransId="{983B5E95-9E72-4F39-A370-81BEDAF19B28}" sibTransId="{A1F894A7-BA67-47CF-8601-B41F6E93A661}"/>
    <dgm:cxn modelId="{C98D64A4-09D3-4D50-AEDB-3015F1D60785}" srcId="{39BDF3BB-D897-4105-8B7B-BD529F11C4A9}" destId="{99B256BB-61A6-4540-9AAD-E7CFA71AC62F}" srcOrd="1" destOrd="0" parTransId="{A30C4955-837D-4E26-B11D-3F3CC118E8CB}" sibTransId="{BA68C7AD-1C50-4281-B688-7143DA08CF55}"/>
    <dgm:cxn modelId="{7A7C8CA9-AE32-485C-AA41-B1A37A907518}" srcId="{5B273765-1514-40F8-B1BC-7794DDB378D5}" destId="{F3FC65F8-AC03-4664-8EC4-1B7374F5EAFC}" srcOrd="0" destOrd="0" parTransId="{E3345A2E-A179-4EED-B82D-860AF2B072A6}" sibTransId="{01F85A29-56F1-4277-9879-E80E4CF081E7}"/>
    <dgm:cxn modelId="{96C47087-15D5-4435-92CC-AF354DE379B8}" type="presOf" srcId="{2402FA02-29FD-4683-8108-76268E7D8F53}" destId="{E4B98CC2-3DE8-41A4-8F7F-68C7C1EB5539}" srcOrd="0" destOrd="1" presId="urn:microsoft.com/office/officeart/2005/8/layout/vList2"/>
    <dgm:cxn modelId="{54CF2947-161E-4A5C-AC76-8B3BD67E0079}" type="presOf" srcId="{5B273765-1514-40F8-B1BC-7794DDB378D5}" destId="{5BECCED9-A025-477C-99C8-F9941BAC34E0}" srcOrd="0" destOrd="0" presId="urn:microsoft.com/office/officeart/2005/8/layout/vList2"/>
    <dgm:cxn modelId="{A43D7E19-7347-4E48-9997-8BA2FDDB9FB9}" type="presOf" srcId="{F3FC65F8-AC03-4664-8EC4-1B7374F5EAFC}" destId="{E4B98CC2-3DE8-41A4-8F7F-68C7C1EB5539}" srcOrd="0" destOrd="0" presId="urn:microsoft.com/office/officeart/2005/8/layout/vList2"/>
    <dgm:cxn modelId="{CCEB35FC-D7B3-410E-80E2-40F975FFAE80}" srcId="{5B273765-1514-40F8-B1BC-7794DDB378D5}" destId="{2402FA02-29FD-4683-8108-76268E7D8F53}" srcOrd="1" destOrd="0" parTransId="{32D2A2AF-2BC2-483F-BC48-85C2B4AD973E}" sibTransId="{E121B690-3FA4-4BEE-BF3C-05D9FD71DE74}"/>
    <dgm:cxn modelId="{40A314DE-25E6-497A-8F53-876FD01C3A4A}" type="presOf" srcId="{99B256BB-61A6-4540-9AAD-E7CFA71AC62F}" destId="{730395F3-BDD5-4A46-A0AD-0B2557E276EC}" srcOrd="0" destOrd="0" presId="urn:microsoft.com/office/officeart/2005/8/layout/vList2"/>
    <dgm:cxn modelId="{FC8FEFB1-BC07-40F8-ADEE-2B9D060285F0}" type="presOf" srcId="{97A74844-2559-4983-A806-B966DA9E771E}" destId="{A41FBFD7-E9D8-4616-8A27-FC845CCB2E30}" srcOrd="0" destOrd="0" presId="urn:microsoft.com/office/officeart/2005/8/layout/vList2"/>
    <dgm:cxn modelId="{2A574E9A-E051-4834-8211-B2E99D8C03A3}" type="presParOf" srcId="{FB11831C-6222-425C-ACBE-CB236485D08C}" destId="{5BECCED9-A025-477C-99C8-F9941BAC34E0}" srcOrd="0" destOrd="0" presId="urn:microsoft.com/office/officeart/2005/8/layout/vList2"/>
    <dgm:cxn modelId="{EA270BDE-84DC-405A-B7CA-57C699EB15CC}" type="presParOf" srcId="{FB11831C-6222-425C-ACBE-CB236485D08C}" destId="{E4B98CC2-3DE8-41A4-8F7F-68C7C1EB5539}" srcOrd="1" destOrd="0" presId="urn:microsoft.com/office/officeart/2005/8/layout/vList2"/>
    <dgm:cxn modelId="{E96A5F94-761F-4C38-8FD7-0DD724B062F1}" type="presParOf" srcId="{FB11831C-6222-425C-ACBE-CB236485D08C}" destId="{730395F3-BDD5-4A46-A0AD-0B2557E276EC}" srcOrd="2" destOrd="0" presId="urn:microsoft.com/office/officeart/2005/8/layout/vList2"/>
    <dgm:cxn modelId="{4EC57226-CDF3-46D6-AE87-94EF44AFECDB}" type="presParOf" srcId="{FB11831C-6222-425C-ACBE-CB236485D08C}" destId="{1F0CE6DC-7D4F-4C35-8F7C-D87B1A85E98D}" srcOrd="3" destOrd="0" presId="urn:microsoft.com/office/officeart/2005/8/layout/vList2"/>
    <dgm:cxn modelId="{5A7DB203-A877-4009-9CC6-9C35DFD0BE3E}" type="presParOf" srcId="{FB11831C-6222-425C-ACBE-CB236485D08C}" destId="{A41FBFD7-E9D8-4616-8A27-FC845CCB2E3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344F58-93C7-4B20-8F08-F3E502DFCE85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D329794-3411-4A7E-8CBB-BDD0E84FAB9F}">
      <dgm:prSet phldrT="[Text]"/>
      <dgm:spPr/>
      <dgm:t>
        <a:bodyPr/>
        <a:lstStyle/>
        <a:p>
          <a:r>
            <a:rPr lang="en-US" dirty="0" smtClean="0"/>
            <a:t>Android App will connect and consume web services from both the modules developed – mHealthDataInterface &amp; OpenXCDataInterface</a:t>
          </a:r>
          <a:endParaRPr lang="en-US" dirty="0"/>
        </a:p>
      </dgm:t>
    </dgm:pt>
    <dgm:pt modelId="{73212581-884C-4BA6-B4B3-A6B4C0C999CC}" type="parTrans" cxnId="{29E5A119-6617-438C-A52C-F7CCB67EAB6F}">
      <dgm:prSet/>
      <dgm:spPr/>
      <dgm:t>
        <a:bodyPr/>
        <a:lstStyle/>
        <a:p>
          <a:endParaRPr lang="en-US"/>
        </a:p>
      </dgm:t>
    </dgm:pt>
    <dgm:pt modelId="{C4026674-F0B0-44BE-B9CA-346F2E53A69B}" type="sibTrans" cxnId="{29E5A119-6617-438C-A52C-F7CCB67EAB6F}">
      <dgm:prSet/>
      <dgm:spPr/>
      <dgm:t>
        <a:bodyPr/>
        <a:lstStyle/>
        <a:p>
          <a:endParaRPr lang="en-US"/>
        </a:p>
      </dgm:t>
    </dgm:pt>
    <dgm:pt modelId="{F28743B1-457B-4A66-B8F0-685A48520B17}">
      <dgm:prSet phldrT="[Text]"/>
      <dgm:spPr/>
      <dgm:t>
        <a:bodyPr/>
        <a:lstStyle/>
        <a:p>
          <a:r>
            <a:rPr lang="en-US" dirty="0" smtClean="0"/>
            <a:t>App will have the OpenXC data interface in simulation mode (using trace file) and will keep uploading vehicle data to MOTECH - OpenXCDataInterface</a:t>
          </a:r>
          <a:endParaRPr lang="en-US" dirty="0"/>
        </a:p>
      </dgm:t>
    </dgm:pt>
    <dgm:pt modelId="{FF02828D-9521-4DA5-93EC-7C4C0F596469}" type="parTrans" cxnId="{F3E53237-388E-4735-862D-9DCD76E68DAF}">
      <dgm:prSet/>
      <dgm:spPr/>
      <dgm:t>
        <a:bodyPr/>
        <a:lstStyle/>
        <a:p>
          <a:endParaRPr lang="en-US"/>
        </a:p>
      </dgm:t>
    </dgm:pt>
    <dgm:pt modelId="{99626F22-D408-40F5-B2F6-864DAAAB733F}" type="sibTrans" cxnId="{F3E53237-388E-4735-862D-9DCD76E68DAF}">
      <dgm:prSet/>
      <dgm:spPr/>
      <dgm:t>
        <a:bodyPr/>
        <a:lstStyle/>
        <a:p>
          <a:endParaRPr lang="en-US"/>
        </a:p>
      </dgm:t>
    </dgm:pt>
    <dgm:pt modelId="{F0B9C3C0-9A34-43C4-BBE6-AD99A110ACC9}">
      <dgm:prSet/>
      <dgm:spPr/>
      <dgm:t>
        <a:bodyPr/>
        <a:lstStyle/>
        <a:p>
          <a:r>
            <a:rPr lang="en-US" dirty="0" smtClean="0"/>
            <a:t>App will have </a:t>
          </a:r>
          <a:r>
            <a:rPr lang="en-US" b="1" u="sng" dirty="0" smtClean="0"/>
            <a:t>OFFLINE feature </a:t>
          </a:r>
          <a:r>
            <a:rPr lang="en-US" dirty="0" smtClean="0"/>
            <a:t>– when no network; vehicle data will be cached at Android device memory and on re-connecting with network same will sync with server.</a:t>
          </a:r>
          <a:endParaRPr lang="en-US" dirty="0"/>
        </a:p>
      </dgm:t>
    </dgm:pt>
    <dgm:pt modelId="{89ADAACE-6D11-4B6C-BB63-BE52C6934A2F}" type="parTrans" cxnId="{6FA9D3C8-3E95-4C1E-8A07-5EFD89708011}">
      <dgm:prSet/>
      <dgm:spPr/>
      <dgm:t>
        <a:bodyPr/>
        <a:lstStyle/>
        <a:p>
          <a:endParaRPr lang="en-US"/>
        </a:p>
      </dgm:t>
    </dgm:pt>
    <dgm:pt modelId="{86835298-6D47-4226-A1A3-03C22159C7A5}" type="sibTrans" cxnId="{6FA9D3C8-3E95-4C1E-8A07-5EFD89708011}">
      <dgm:prSet/>
      <dgm:spPr/>
      <dgm:t>
        <a:bodyPr/>
        <a:lstStyle/>
        <a:p>
          <a:endParaRPr lang="en-US"/>
        </a:p>
      </dgm:t>
    </dgm:pt>
    <dgm:pt modelId="{A6DAAC1C-871F-49A7-B457-748CF033A94B}">
      <dgm:prSet/>
      <dgm:spPr/>
      <dgm:t>
        <a:bodyPr/>
        <a:lstStyle/>
        <a:p>
          <a:r>
            <a:rPr lang="en-US" b="1" dirty="0" smtClean="0"/>
            <a:t>Features that will be inducted in the App using both module’s services – </a:t>
          </a:r>
        </a:p>
        <a:p>
          <a:r>
            <a:rPr lang="en-US" dirty="0" smtClean="0"/>
            <a:t>	-</a:t>
          </a:r>
        </a:p>
      </dgm:t>
    </dgm:pt>
    <dgm:pt modelId="{E8E2AA35-17DC-4D0D-B62B-91DFFA7C7C2A}" type="parTrans" cxnId="{F75BCD71-46DC-4230-8999-5B892D9261A7}">
      <dgm:prSet/>
      <dgm:spPr/>
      <dgm:t>
        <a:bodyPr/>
        <a:lstStyle/>
        <a:p>
          <a:endParaRPr lang="en-US"/>
        </a:p>
      </dgm:t>
    </dgm:pt>
    <dgm:pt modelId="{D060A803-AA73-461B-A111-5385666C0227}" type="sibTrans" cxnId="{F75BCD71-46DC-4230-8999-5B892D9261A7}">
      <dgm:prSet/>
      <dgm:spPr/>
      <dgm:t>
        <a:bodyPr/>
        <a:lstStyle/>
        <a:p>
          <a:endParaRPr lang="en-US"/>
        </a:p>
      </dgm:t>
    </dgm:pt>
    <dgm:pt modelId="{B243E167-54EB-4ECC-9A58-D0747AE740CC}" type="pres">
      <dgm:prSet presAssocID="{5D344F58-93C7-4B20-8F08-F3E502DFCE8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8BC17D-2C1B-4397-8937-671C3FD12AD0}" type="pres">
      <dgm:prSet presAssocID="{AD329794-3411-4A7E-8CBB-BDD0E84FAB9F}" presName="parentText" presStyleLbl="node1" presStyleIdx="0" presStyleCnt="4" custScaleY="54771" custLinFactNeighborY="5088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7FFA90-1A03-4858-86B7-D730E0FBC83F}" type="pres">
      <dgm:prSet presAssocID="{C4026674-F0B0-44BE-B9CA-346F2E53A69B}" presName="spacer" presStyleCnt="0"/>
      <dgm:spPr/>
    </dgm:pt>
    <dgm:pt modelId="{D9969A6C-AC82-4576-AE02-F5158AF80EB7}" type="pres">
      <dgm:prSet presAssocID="{F28743B1-457B-4A66-B8F0-685A48520B17}" presName="parentText" presStyleLbl="node1" presStyleIdx="1" presStyleCnt="4" custScaleY="504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5BAD95-9B1E-4F18-98A1-28A44847797A}" type="pres">
      <dgm:prSet presAssocID="{99626F22-D408-40F5-B2F6-864DAAAB733F}" presName="spacer" presStyleCnt="0"/>
      <dgm:spPr/>
    </dgm:pt>
    <dgm:pt modelId="{DB4ED8B6-43D8-4E18-B6FF-4B35646EE0FE}" type="pres">
      <dgm:prSet presAssocID="{F0B9C3C0-9A34-43C4-BBE6-AD99A110ACC9}" presName="parentText" presStyleLbl="node1" presStyleIdx="2" presStyleCnt="4" custScaleY="5508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3F98E5-3827-421B-8F77-A1B348EE3E71}" type="pres">
      <dgm:prSet presAssocID="{86835298-6D47-4226-A1A3-03C22159C7A5}" presName="spacer" presStyleCnt="0"/>
      <dgm:spPr/>
    </dgm:pt>
    <dgm:pt modelId="{9B950A30-C0CD-45BC-9B8F-55E29E32D535}" type="pres">
      <dgm:prSet presAssocID="{A6DAAC1C-871F-49A7-B457-748CF033A94B}" presName="parentText" presStyleLbl="node1" presStyleIdx="3" presStyleCnt="4" custScaleY="42216" custLinFactY="7210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E53237-388E-4735-862D-9DCD76E68DAF}" srcId="{5D344F58-93C7-4B20-8F08-F3E502DFCE85}" destId="{F28743B1-457B-4A66-B8F0-685A48520B17}" srcOrd="1" destOrd="0" parTransId="{FF02828D-9521-4DA5-93EC-7C4C0F596469}" sibTransId="{99626F22-D408-40F5-B2F6-864DAAAB733F}"/>
    <dgm:cxn modelId="{89B02F20-03C3-465A-9E1E-F70D075C43F2}" type="presOf" srcId="{5D344F58-93C7-4B20-8F08-F3E502DFCE85}" destId="{B243E167-54EB-4ECC-9A58-D0747AE740CC}" srcOrd="0" destOrd="0" presId="urn:microsoft.com/office/officeart/2005/8/layout/vList2"/>
    <dgm:cxn modelId="{7E46AD13-6B5A-4D86-8E0F-0E50C5A1918A}" type="presOf" srcId="{F0B9C3C0-9A34-43C4-BBE6-AD99A110ACC9}" destId="{DB4ED8B6-43D8-4E18-B6FF-4B35646EE0FE}" srcOrd="0" destOrd="0" presId="urn:microsoft.com/office/officeart/2005/8/layout/vList2"/>
    <dgm:cxn modelId="{FB2F01FD-7BBE-4932-BC6C-5625584D42A7}" type="presOf" srcId="{AD329794-3411-4A7E-8CBB-BDD0E84FAB9F}" destId="{988BC17D-2C1B-4397-8937-671C3FD12AD0}" srcOrd="0" destOrd="0" presId="urn:microsoft.com/office/officeart/2005/8/layout/vList2"/>
    <dgm:cxn modelId="{F75BCD71-46DC-4230-8999-5B892D9261A7}" srcId="{5D344F58-93C7-4B20-8F08-F3E502DFCE85}" destId="{A6DAAC1C-871F-49A7-B457-748CF033A94B}" srcOrd="3" destOrd="0" parTransId="{E8E2AA35-17DC-4D0D-B62B-91DFFA7C7C2A}" sibTransId="{D060A803-AA73-461B-A111-5385666C0227}"/>
    <dgm:cxn modelId="{C1E65486-9450-46F5-B7CE-0D4AC3635DFB}" type="presOf" srcId="{F28743B1-457B-4A66-B8F0-685A48520B17}" destId="{D9969A6C-AC82-4576-AE02-F5158AF80EB7}" srcOrd="0" destOrd="0" presId="urn:microsoft.com/office/officeart/2005/8/layout/vList2"/>
    <dgm:cxn modelId="{29E5A119-6617-438C-A52C-F7CCB67EAB6F}" srcId="{5D344F58-93C7-4B20-8F08-F3E502DFCE85}" destId="{AD329794-3411-4A7E-8CBB-BDD0E84FAB9F}" srcOrd="0" destOrd="0" parTransId="{73212581-884C-4BA6-B4B3-A6B4C0C999CC}" sibTransId="{C4026674-F0B0-44BE-B9CA-346F2E53A69B}"/>
    <dgm:cxn modelId="{6FA9D3C8-3E95-4C1E-8A07-5EFD89708011}" srcId="{5D344F58-93C7-4B20-8F08-F3E502DFCE85}" destId="{F0B9C3C0-9A34-43C4-BBE6-AD99A110ACC9}" srcOrd="2" destOrd="0" parTransId="{89ADAACE-6D11-4B6C-BB63-BE52C6934A2F}" sibTransId="{86835298-6D47-4226-A1A3-03C22159C7A5}"/>
    <dgm:cxn modelId="{9E9624AE-2BDB-4DC9-B31A-85D037F18E33}" type="presOf" srcId="{A6DAAC1C-871F-49A7-B457-748CF033A94B}" destId="{9B950A30-C0CD-45BC-9B8F-55E29E32D535}" srcOrd="0" destOrd="0" presId="urn:microsoft.com/office/officeart/2005/8/layout/vList2"/>
    <dgm:cxn modelId="{21D743CC-1CAC-495E-97C2-F5C9909B2958}" type="presParOf" srcId="{B243E167-54EB-4ECC-9A58-D0747AE740CC}" destId="{988BC17D-2C1B-4397-8937-671C3FD12AD0}" srcOrd="0" destOrd="0" presId="urn:microsoft.com/office/officeart/2005/8/layout/vList2"/>
    <dgm:cxn modelId="{B85CD9B6-4B8D-4230-A181-0A9BA239748B}" type="presParOf" srcId="{B243E167-54EB-4ECC-9A58-D0747AE740CC}" destId="{DF7FFA90-1A03-4858-86B7-D730E0FBC83F}" srcOrd="1" destOrd="0" presId="urn:microsoft.com/office/officeart/2005/8/layout/vList2"/>
    <dgm:cxn modelId="{FA84360F-AC97-4916-80DD-6CE957079779}" type="presParOf" srcId="{B243E167-54EB-4ECC-9A58-D0747AE740CC}" destId="{D9969A6C-AC82-4576-AE02-F5158AF80EB7}" srcOrd="2" destOrd="0" presId="urn:microsoft.com/office/officeart/2005/8/layout/vList2"/>
    <dgm:cxn modelId="{1E7747A9-BBFC-49AD-9AA2-B1296F5E1533}" type="presParOf" srcId="{B243E167-54EB-4ECC-9A58-D0747AE740CC}" destId="{E65BAD95-9B1E-4F18-98A1-28A44847797A}" srcOrd="3" destOrd="0" presId="urn:microsoft.com/office/officeart/2005/8/layout/vList2"/>
    <dgm:cxn modelId="{DCCBD06D-3F81-4A96-ADBF-3C1888F18114}" type="presParOf" srcId="{B243E167-54EB-4ECC-9A58-D0747AE740CC}" destId="{DB4ED8B6-43D8-4E18-B6FF-4B35646EE0FE}" srcOrd="4" destOrd="0" presId="urn:microsoft.com/office/officeart/2005/8/layout/vList2"/>
    <dgm:cxn modelId="{27C87B39-FDE1-4286-8AB9-0C189E6551DE}" type="presParOf" srcId="{B243E167-54EB-4ECC-9A58-D0747AE740CC}" destId="{B83F98E5-3827-421B-8F77-A1B348EE3E71}" srcOrd="5" destOrd="0" presId="urn:microsoft.com/office/officeart/2005/8/layout/vList2"/>
    <dgm:cxn modelId="{42C74154-A02F-4668-B565-BEF0C0464490}" type="presParOf" srcId="{B243E167-54EB-4ECC-9A58-D0747AE740CC}" destId="{9B950A30-C0CD-45BC-9B8F-55E29E32D53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DC273D-768C-403C-94AE-5F295A22E135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6A65EA6-6FAA-4A9C-A445-26EF9E7139D4}">
      <dgm:prSet custT="1"/>
      <dgm:spPr/>
      <dgm:t>
        <a:bodyPr/>
        <a:lstStyle/>
        <a:p>
          <a:pPr rtl="0"/>
          <a:r>
            <a:rPr lang="en-US" sz="1400" smtClean="0"/>
            <a:t>Showing vehicle runtime status on a dashboard</a:t>
          </a:r>
          <a:endParaRPr lang="en-US" sz="1400"/>
        </a:p>
      </dgm:t>
    </dgm:pt>
    <dgm:pt modelId="{994EC60C-9F24-4440-8D00-E0E6FE16D435}" type="parTrans" cxnId="{86FFCD9B-449E-4725-87BE-7BD3578C9023}">
      <dgm:prSet/>
      <dgm:spPr/>
      <dgm:t>
        <a:bodyPr/>
        <a:lstStyle/>
        <a:p>
          <a:endParaRPr lang="en-US" sz="2000"/>
        </a:p>
      </dgm:t>
    </dgm:pt>
    <dgm:pt modelId="{2A7B72DF-2206-4A89-B646-0CB6A9DBF46D}" type="sibTrans" cxnId="{86FFCD9B-449E-4725-87BE-7BD3578C9023}">
      <dgm:prSet/>
      <dgm:spPr/>
      <dgm:t>
        <a:bodyPr/>
        <a:lstStyle/>
        <a:p>
          <a:endParaRPr lang="en-US" sz="2000"/>
        </a:p>
      </dgm:t>
    </dgm:pt>
    <dgm:pt modelId="{72F03C10-514F-4824-B398-CC0CD6CE9EFA}">
      <dgm:prSet custT="1"/>
      <dgm:spPr/>
      <dgm:t>
        <a:bodyPr/>
        <a:lstStyle/>
        <a:p>
          <a:pPr rtl="0"/>
          <a:r>
            <a:rPr lang="en-US" sz="1400" smtClean="0"/>
            <a:t>Showing the current vehicle and other mHealth location on map</a:t>
          </a:r>
          <a:endParaRPr lang="en-US" sz="1400"/>
        </a:p>
      </dgm:t>
    </dgm:pt>
    <dgm:pt modelId="{A80DF72B-30BE-49BD-B165-89AB36841AC1}" type="parTrans" cxnId="{0B5F3425-60CA-4F29-BB7A-F842AE416821}">
      <dgm:prSet/>
      <dgm:spPr/>
      <dgm:t>
        <a:bodyPr/>
        <a:lstStyle/>
        <a:p>
          <a:endParaRPr lang="en-US" sz="2000"/>
        </a:p>
      </dgm:t>
    </dgm:pt>
    <dgm:pt modelId="{43A7407C-78DD-40F7-B6B3-53376661C5CD}" type="sibTrans" cxnId="{0B5F3425-60CA-4F29-BB7A-F842AE416821}">
      <dgm:prSet/>
      <dgm:spPr/>
      <dgm:t>
        <a:bodyPr/>
        <a:lstStyle/>
        <a:p>
          <a:endParaRPr lang="en-US" sz="2000"/>
        </a:p>
      </dgm:t>
    </dgm:pt>
    <dgm:pt modelId="{8698559F-9FD2-48CC-9ABC-1B8073BBA2B4}">
      <dgm:prSet custT="1"/>
      <dgm:spPr/>
      <dgm:t>
        <a:bodyPr/>
        <a:lstStyle/>
        <a:p>
          <a:pPr rtl="0"/>
          <a:r>
            <a:rPr lang="en-US" sz="1400" dirty="0" smtClean="0"/>
            <a:t>Showing the mHealth registered patients nearby to vehicle current location 	</a:t>
          </a:r>
          <a:endParaRPr lang="en-US" sz="1400" dirty="0"/>
        </a:p>
      </dgm:t>
    </dgm:pt>
    <dgm:pt modelId="{F6044F54-5787-41A1-B707-E3FDCD3ADD20}" type="parTrans" cxnId="{4FD303A2-DA2F-491C-8D8C-82F9651191F6}">
      <dgm:prSet/>
      <dgm:spPr/>
      <dgm:t>
        <a:bodyPr/>
        <a:lstStyle/>
        <a:p>
          <a:endParaRPr lang="en-US" sz="2000"/>
        </a:p>
      </dgm:t>
    </dgm:pt>
    <dgm:pt modelId="{1AADBA9F-2340-40C6-9F60-F3762C3C85F8}" type="sibTrans" cxnId="{4FD303A2-DA2F-491C-8D8C-82F9651191F6}">
      <dgm:prSet/>
      <dgm:spPr/>
      <dgm:t>
        <a:bodyPr/>
        <a:lstStyle/>
        <a:p>
          <a:endParaRPr lang="en-US" sz="2000"/>
        </a:p>
      </dgm:t>
    </dgm:pt>
    <dgm:pt modelId="{5B0FA494-D8E7-455A-8EC7-E86A97AD427F}">
      <dgm:prSet custT="1"/>
      <dgm:spPr/>
      <dgm:t>
        <a:bodyPr/>
        <a:lstStyle/>
        <a:p>
          <a:pPr rtl="0"/>
          <a:r>
            <a:rPr lang="en-US" sz="1400" smtClean="0"/>
            <a:t>Sending text msg to all registered patients notifying on HW visit soon to them</a:t>
          </a:r>
          <a:endParaRPr lang="en-US" sz="1400"/>
        </a:p>
      </dgm:t>
    </dgm:pt>
    <dgm:pt modelId="{A5ACC653-86CA-456D-8533-3CF96B24FBE0}" type="parTrans" cxnId="{97B24041-DA55-4A7D-BC76-7330781BB7A5}">
      <dgm:prSet/>
      <dgm:spPr/>
      <dgm:t>
        <a:bodyPr/>
        <a:lstStyle/>
        <a:p>
          <a:endParaRPr lang="en-US" sz="2000"/>
        </a:p>
      </dgm:t>
    </dgm:pt>
    <dgm:pt modelId="{DAB2CE7A-2341-4749-940D-F160B1AAE1B3}" type="sibTrans" cxnId="{97B24041-DA55-4A7D-BC76-7330781BB7A5}">
      <dgm:prSet/>
      <dgm:spPr/>
      <dgm:t>
        <a:bodyPr/>
        <a:lstStyle/>
        <a:p>
          <a:endParaRPr lang="en-US" sz="2000"/>
        </a:p>
      </dgm:t>
    </dgm:pt>
    <dgm:pt modelId="{2F59B6E4-8E8B-411B-981C-EB789F1553A9}" type="pres">
      <dgm:prSet presAssocID="{1BDC273D-768C-403C-94AE-5F295A22E13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96469F-D075-4B25-82C0-6E6A6B004F10}" type="pres">
      <dgm:prSet presAssocID="{16A65EA6-6FAA-4A9C-A445-26EF9E7139D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28526D-7FF3-4AD3-AC58-711C29FDA155}" type="pres">
      <dgm:prSet presAssocID="{2A7B72DF-2206-4A89-B646-0CB6A9DBF46D}" presName="spacer" presStyleCnt="0"/>
      <dgm:spPr/>
    </dgm:pt>
    <dgm:pt modelId="{5CD07060-8A62-48BC-9FAC-61A262AE0125}" type="pres">
      <dgm:prSet presAssocID="{72F03C10-514F-4824-B398-CC0CD6CE9EF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99521-48A6-4430-904C-B772FCB56579}" type="pres">
      <dgm:prSet presAssocID="{43A7407C-78DD-40F7-B6B3-53376661C5CD}" presName="spacer" presStyleCnt="0"/>
      <dgm:spPr/>
    </dgm:pt>
    <dgm:pt modelId="{487A604F-82F1-445F-929A-2D05CBC10132}" type="pres">
      <dgm:prSet presAssocID="{8698559F-9FD2-48CC-9ABC-1B8073BBA2B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6C852B-67BE-4B56-82EB-772A14A4B532}" type="pres">
      <dgm:prSet presAssocID="{1AADBA9F-2340-40C6-9F60-F3762C3C85F8}" presName="spacer" presStyleCnt="0"/>
      <dgm:spPr/>
    </dgm:pt>
    <dgm:pt modelId="{430A1AEC-1D16-4017-BB84-44A48485812F}" type="pres">
      <dgm:prSet presAssocID="{5B0FA494-D8E7-455A-8EC7-E86A97AD427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B24041-DA55-4A7D-BC76-7330781BB7A5}" srcId="{1BDC273D-768C-403C-94AE-5F295A22E135}" destId="{5B0FA494-D8E7-455A-8EC7-E86A97AD427F}" srcOrd="3" destOrd="0" parTransId="{A5ACC653-86CA-456D-8533-3CF96B24FBE0}" sibTransId="{DAB2CE7A-2341-4749-940D-F160B1AAE1B3}"/>
    <dgm:cxn modelId="{0B5F3425-60CA-4F29-BB7A-F842AE416821}" srcId="{1BDC273D-768C-403C-94AE-5F295A22E135}" destId="{72F03C10-514F-4824-B398-CC0CD6CE9EFA}" srcOrd="1" destOrd="0" parTransId="{A80DF72B-30BE-49BD-B165-89AB36841AC1}" sibTransId="{43A7407C-78DD-40F7-B6B3-53376661C5CD}"/>
    <dgm:cxn modelId="{6BB040FA-642B-410B-9CA3-DF1CD33E0977}" type="presOf" srcId="{1BDC273D-768C-403C-94AE-5F295A22E135}" destId="{2F59B6E4-8E8B-411B-981C-EB789F1553A9}" srcOrd="0" destOrd="0" presId="urn:microsoft.com/office/officeart/2005/8/layout/vList2"/>
    <dgm:cxn modelId="{3D290BE6-EE8E-426F-AACC-FFB2B2BE31A6}" type="presOf" srcId="{72F03C10-514F-4824-B398-CC0CD6CE9EFA}" destId="{5CD07060-8A62-48BC-9FAC-61A262AE0125}" srcOrd="0" destOrd="0" presId="urn:microsoft.com/office/officeart/2005/8/layout/vList2"/>
    <dgm:cxn modelId="{E8FB876F-1EBE-4217-9987-2A03F568BD63}" type="presOf" srcId="{8698559F-9FD2-48CC-9ABC-1B8073BBA2B4}" destId="{487A604F-82F1-445F-929A-2D05CBC10132}" srcOrd="0" destOrd="0" presId="urn:microsoft.com/office/officeart/2005/8/layout/vList2"/>
    <dgm:cxn modelId="{84094137-3101-4E47-9E05-D9864FE3591D}" type="presOf" srcId="{16A65EA6-6FAA-4A9C-A445-26EF9E7139D4}" destId="{B696469F-D075-4B25-82C0-6E6A6B004F10}" srcOrd="0" destOrd="0" presId="urn:microsoft.com/office/officeart/2005/8/layout/vList2"/>
    <dgm:cxn modelId="{4FD303A2-DA2F-491C-8D8C-82F9651191F6}" srcId="{1BDC273D-768C-403C-94AE-5F295A22E135}" destId="{8698559F-9FD2-48CC-9ABC-1B8073BBA2B4}" srcOrd="2" destOrd="0" parTransId="{F6044F54-5787-41A1-B707-E3FDCD3ADD20}" sibTransId="{1AADBA9F-2340-40C6-9F60-F3762C3C85F8}"/>
    <dgm:cxn modelId="{86FFCD9B-449E-4725-87BE-7BD3578C9023}" srcId="{1BDC273D-768C-403C-94AE-5F295A22E135}" destId="{16A65EA6-6FAA-4A9C-A445-26EF9E7139D4}" srcOrd="0" destOrd="0" parTransId="{994EC60C-9F24-4440-8D00-E0E6FE16D435}" sibTransId="{2A7B72DF-2206-4A89-B646-0CB6A9DBF46D}"/>
    <dgm:cxn modelId="{A92A013F-58A4-4232-B8FD-6B864ACCFB4A}" type="presOf" srcId="{5B0FA494-D8E7-455A-8EC7-E86A97AD427F}" destId="{430A1AEC-1D16-4017-BB84-44A48485812F}" srcOrd="0" destOrd="0" presId="urn:microsoft.com/office/officeart/2005/8/layout/vList2"/>
    <dgm:cxn modelId="{88E678A4-48A5-48CA-A579-492351D27C14}" type="presParOf" srcId="{2F59B6E4-8E8B-411B-981C-EB789F1553A9}" destId="{B696469F-D075-4B25-82C0-6E6A6B004F10}" srcOrd="0" destOrd="0" presId="urn:microsoft.com/office/officeart/2005/8/layout/vList2"/>
    <dgm:cxn modelId="{3D8FBE6C-1754-4CA1-8879-65DD633FE9D3}" type="presParOf" srcId="{2F59B6E4-8E8B-411B-981C-EB789F1553A9}" destId="{F428526D-7FF3-4AD3-AC58-711C29FDA155}" srcOrd="1" destOrd="0" presId="urn:microsoft.com/office/officeart/2005/8/layout/vList2"/>
    <dgm:cxn modelId="{C96A4158-278C-40B4-90E8-37073E931A36}" type="presParOf" srcId="{2F59B6E4-8E8B-411B-981C-EB789F1553A9}" destId="{5CD07060-8A62-48BC-9FAC-61A262AE0125}" srcOrd="2" destOrd="0" presId="urn:microsoft.com/office/officeart/2005/8/layout/vList2"/>
    <dgm:cxn modelId="{6989F0DD-F81A-45D0-BE8D-3E6A1E38A42F}" type="presParOf" srcId="{2F59B6E4-8E8B-411B-981C-EB789F1553A9}" destId="{1F699521-48A6-4430-904C-B772FCB56579}" srcOrd="3" destOrd="0" presId="urn:microsoft.com/office/officeart/2005/8/layout/vList2"/>
    <dgm:cxn modelId="{2C75465D-59F3-48AB-BB1B-176DA2823357}" type="presParOf" srcId="{2F59B6E4-8E8B-411B-981C-EB789F1553A9}" destId="{487A604F-82F1-445F-929A-2D05CBC10132}" srcOrd="4" destOrd="0" presId="urn:microsoft.com/office/officeart/2005/8/layout/vList2"/>
    <dgm:cxn modelId="{8B7F2D35-9848-43B2-91AD-5C698F0E2F73}" type="presParOf" srcId="{2F59B6E4-8E8B-411B-981C-EB789F1553A9}" destId="{AD6C852B-67BE-4B56-82EB-772A14A4B532}" srcOrd="5" destOrd="0" presId="urn:microsoft.com/office/officeart/2005/8/layout/vList2"/>
    <dgm:cxn modelId="{029F3D18-8183-4B11-A7BA-9EAAA4F3BA26}" type="presParOf" srcId="{2F59B6E4-8E8B-411B-981C-EB789F1553A9}" destId="{430A1AEC-1D16-4017-BB84-44A48485812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CCED9-A025-477C-99C8-F9941BAC34E0}">
      <dsp:nvSpPr>
        <dsp:cNvPr id="0" name=""/>
        <dsp:cNvSpPr/>
      </dsp:nvSpPr>
      <dsp:spPr>
        <a:xfrm>
          <a:off x="0" y="33653"/>
          <a:ext cx="10972800" cy="1141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In-depth analysis and understanding on MOTECH framework acquired by HCL</a:t>
          </a:r>
          <a:endParaRPr lang="en-US" sz="2000" kern="1200" dirty="0"/>
        </a:p>
      </dsp:txBody>
      <dsp:txXfrm>
        <a:off x="55744" y="89397"/>
        <a:ext cx="10861312" cy="1030432"/>
      </dsp:txXfrm>
    </dsp:sp>
    <dsp:sp modelId="{E4B98CC2-3DE8-41A4-8F7F-68C7C1EB5539}">
      <dsp:nvSpPr>
        <dsp:cNvPr id="0" name=""/>
        <dsp:cNvSpPr/>
      </dsp:nvSpPr>
      <dsp:spPr>
        <a:xfrm>
          <a:off x="0" y="1175573"/>
          <a:ext cx="10972800" cy="1010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8386" tIns="20320" rIns="113792" bIns="2032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smtClean="0"/>
            <a:t>Close association with MOTECH team including India SPC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smtClean="0"/>
            <a:t>MOTECH setup leveraged thoroughly for mHealth enhancement for vehicle leverage on top of patients data</a:t>
          </a:r>
          <a:endParaRPr lang="en-US" sz="1600" kern="1200"/>
        </a:p>
      </dsp:txBody>
      <dsp:txXfrm>
        <a:off x="0" y="1175573"/>
        <a:ext cx="10972800" cy="1010160"/>
      </dsp:txXfrm>
    </dsp:sp>
    <dsp:sp modelId="{730395F3-BDD5-4A46-A0AD-0B2557E276EC}">
      <dsp:nvSpPr>
        <dsp:cNvPr id="0" name=""/>
        <dsp:cNvSpPr/>
      </dsp:nvSpPr>
      <dsp:spPr>
        <a:xfrm>
          <a:off x="0" y="2185733"/>
          <a:ext cx="10972800" cy="1141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MOTECH COMMUNITY accepted the modules developed by HCL on Ford Mobility Health program</a:t>
          </a:r>
          <a:endParaRPr lang="en-US" sz="2000" kern="1200" dirty="0"/>
        </a:p>
      </dsp:txBody>
      <dsp:txXfrm>
        <a:off x="55744" y="2241477"/>
        <a:ext cx="10861312" cy="1030432"/>
      </dsp:txXfrm>
    </dsp:sp>
    <dsp:sp modelId="{A41FBFD7-E9D8-4616-8A27-FC845CCB2E30}">
      <dsp:nvSpPr>
        <dsp:cNvPr id="0" name=""/>
        <dsp:cNvSpPr/>
      </dsp:nvSpPr>
      <dsp:spPr>
        <a:xfrm>
          <a:off x="0" y="3503333"/>
          <a:ext cx="10972800" cy="1141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Idea of merging OpenXC Backend module into MOTECH as shared by Ford and then successfully implemented by HCL</a:t>
          </a:r>
          <a:endParaRPr lang="en-US" sz="2000" kern="1200"/>
        </a:p>
      </dsp:txBody>
      <dsp:txXfrm>
        <a:off x="55744" y="3559077"/>
        <a:ext cx="10861312" cy="1030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BC17D-2C1B-4397-8937-671C3FD12AD0}">
      <dsp:nvSpPr>
        <dsp:cNvPr id="0" name=""/>
        <dsp:cNvSpPr/>
      </dsp:nvSpPr>
      <dsp:spPr>
        <a:xfrm>
          <a:off x="0" y="87978"/>
          <a:ext cx="10058399" cy="108426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Android App will connect and consume web services from both the modules developed – mHealthDataInterface &amp; OpenXCDataInterface</a:t>
          </a:r>
          <a:endParaRPr lang="en-US" sz="1800" kern="1200" dirty="0"/>
        </a:p>
      </dsp:txBody>
      <dsp:txXfrm>
        <a:off x="52930" y="140908"/>
        <a:ext cx="9952539" cy="978408"/>
      </dsp:txXfrm>
    </dsp:sp>
    <dsp:sp modelId="{D9969A6C-AC82-4576-AE02-F5158AF80EB7}">
      <dsp:nvSpPr>
        <dsp:cNvPr id="0" name=""/>
        <dsp:cNvSpPr/>
      </dsp:nvSpPr>
      <dsp:spPr>
        <a:xfrm>
          <a:off x="0" y="1217514"/>
          <a:ext cx="10058399" cy="99823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App will have the OpenXC data interface in simulation mode (using trace file) and will keep uploading vehicle data to MOTECH - OpenXCDataInterface</a:t>
          </a:r>
          <a:endParaRPr lang="en-US" sz="1800" kern="1200" dirty="0"/>
        </a:p>
      </dsp:txBody>
      <dsp:txXfrm>
        <a:off x="48730" y="1266244"/>
        <a:ext cx="9960939" cy="900773"/>
      </dsp:txXfrm>
    </dsp:sp>
    <dsp:sp modelId="{DB4ED8B6-43D8-4E18-B6FF-4B35646EE0FE}">
      <dsp:nvSpPr>
        <dsp:cNvPr id="0" name=""/>
        <dsp:cNvSpPr/>
      </dsp:nvSpPr>
      <dsp:spPr>
        <a:xfrm>
          <a:off x="0" y="2307907"/>
          <a:ext cx="10058399" cy="10904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App will have </a:t>
          </a:r>
          <a:r>
            <a:rPr lang="en-US" sz="1800" b="1" u="sng" kern="1200" dirty="0" smtClean="0"/>
            <a:t>OFFLINE feature </a:t>
          </a:r>
          <a:r>
            <a:rPr lang="en-US" sz="1800" kern="1200" dirty="0" smtClean="0"/>
            <a:t>– when no network; vehicle data will be cached at Android device memory and on re-connecting with network same will sync with server.</a:t>
          </a:r>
          <a:endParaRPr lang="en-US" sz="1800" kern="1200" dirty="0"/>
        </a:p>
      </dsp:txBody>
      <dsp:txXfrm>
        <a:off x="53229" y="2361136"/>
        <a:ext cx="9951941" cy="983947"/>
      </dsp:txXfrm>
    </dsp:sp>
    <dsp:sp modelId="{9B950A30-C0CD-45BC-9B8F-55E29E32D535}">
      <dsp:nvSpPr>
        <dsp:cNvPr id="0" name=""/>
        <dsp:cNvSpPr/>
      </dsp:nvSpPr>
      <dsp:spPr>
        <a:xfrm>
          <a:off x="0" y="3531559"/>
          <a:ext cx="10058399" cy="83572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Features that will be inducted in the App using both module’s services –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	-</a:t>
          </a:r>
        </a:p>
      </dsp:txBody>
      <dsp:txXfrm>
        <a:off x="40797" y="3572356"/>
        <a:ext cx="9976805" cy="7541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6469F-D075-4B25-82C0-6E6A6B004F10}">
      <dsp:nvSpPr>
        <dsp:cNvPr id="0" name=""/>
        <dsp:cNvSpPr/>
      </dsp:nvSpPr>
      <dsp:spPr>
        <a:xfrm>
          <a:off x="0" y="703"/>
          <a:ext cx="9685363" cy="336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Showing vehicle runtime status on a dashboard</a:t>
          </a:r>
          <a:endParaRPr lang="en-US" sz="1400" kern="1200"/>
        </a:p>
      </dsp:txBody>
      <dsp:txXfrm>
        <a:off x="16449" y="17152"/>
        <a:ext cx="9652465" cy="304062"/>
      </dsp:txXfrm>
    </dsp:sp>
    <dsp:sp modelId="{5CD07060-8A62-48BC-9FAC-61A262AE0125}">
      <dsp:nvSpPr>
        <dsp:cNvPr id="0" name=""/>
        <dsp:cNvSpPr/>
      </dsp:nvSpPr>
      <dsp:spPr>
        <a:xfrm>
          <a:off x="0" y="354943"/>
          <a:ext cx="9685363" cy="336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Showing the current vehicle and other mHealth location on map</a:t>
          </a:r>
          <a:endParaRPr lang="en-US" sz="1400" kern="1200"/>
        </a:p>
      </dsp:txBody>
      <dsp:txXfrm>
        <a:off x="16449" y="371392"/>
        <a:ext cx="9652465" cy="304062"/>
      </dsp:txXfrm>
    </dsp:sp>
    <dsp:sp modelId="{487A604F-82F1-445F-929A-2D05CBC10132}">
      <dsp:nvSpPr>
        <dsp:cNvPr id="0" name=""/>
        <dsp:cNvSpPr/>
      </dsp:nvSpPr>
      <dsp:spPr>
        <a:xfrm>
          <a:off x="0" y="709183"/>
          <a:ext cx="9685363" cy="336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Showing the mHealth registered patients nearby to vehicle current location 	</a:t>
          </a:r>
          <a:endParaRPr lang="en-US" sz="1400" kern="1200" dirty="0"/>
        </a:p>
      </dsp:txBody>
      <dsp:txXfrm>
        <a:off x="16449" y="725632"/>
        <a:ext cx="9652465" cy="304062"/>
      </dsp:txXfrm>
    </dsp:sp>
    <dsp:sp modelId="{430A1AEC-1D16-4017-BB84-44A48485812F}">
      <dsp:nvSpPr>
        <dsp:cNvPr id="0" name=""/>
        <dsp:cNvSpPr/>
      </dsp:nvSpPr>
      <dsp:spPr>
        <a:xfrm>
          <a:off x="0" y="1063423"/>
          <a:ext cx="9685363" cy="336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Sending text msg to all registered patients notifying on HW visit soon to them</a:t>
          </a:r>
          <a:endParaRPr lang="en-US" sz="1400" kern="1200"/>
        </a:p>
      </dsp:txBody>
      <dsp:txXfrm>
        <a:off x="16449" y="1079872"/>
        <a:ext cx="9652465" cy="304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FFB1A-45BC-41EE-A65C-9AE2B9BD4467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C3FA-F716-4759-B508-96DB95B8A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6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30DD1-3578-47B7-92AA-005BD7FC129C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76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9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95343-7EB0-4DFF-854B-79E99C816093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94F83-794A-4827-A290-C245844D4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14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95343-7EB0-4DFF-854B-79E99C816093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94F83-794A-4827-A290-C245844D4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64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4"/>
            <a:ext cx="2628900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4"/>
            <a:ext cx="7734300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95343-7EB0-4DFF-854B-79E99C816093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94F83-794A-4827-A290-C245844D4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21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3352801"/>
            <a:ext cx="5892800" cy="1470025"/>
          </a:xfrm>
        </p:spPr>
        <p:txBody>
          <a:bodyPr>
            <a:normAutofit/>
          </a:bodyPr>
          <a:lstStyle>
            <a:lvl1pPr algn="r">
              <a:defRPr sz="5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15200" y="5029200"/>
            <a:ext cx="4673600" cy="1143000"/>
          </a:xfrm>
        </p:spPr>
        <p:txBody>
          <a:bodyPr/>
          <a:lstStyle>
            <a:lvl1pPr marL="0" indent="0" algn="r">
              <a:buNone/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0EED-9925-4826-BC42-DCD80A05FE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219170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8446D-BEC4-42B6-9037-5EACF6EDBB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020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0EED-9925-4826-BC42-DCD80A05FE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219170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8446D-BEC4-42B6-9037-5EACF6EDBB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6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0EED-9925-4826-BC42-DCD80A05FE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219170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8446D-BEC4-42B6-9037-5EACF6EDBB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492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0EED-9925-4826-BC42-DCD80A05FE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219170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8446D-BEC4-42B6-9037-5EACF6EDBB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409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0EED-9925-4826-BC42-DCD80A05FE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219170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8446D-BEC4-42B6-9037-5EACF6EDBB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829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0EED-9925-4826-BC42-DCD80A05FE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219170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8446D-BEC4-42B6-9037-5EACF6EDBB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8581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0EED-9925-4826-BC42-DCD80A05FE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219170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8446D-BEC4-42B6-9037-5EACF6EDBB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331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0EED-9925-4826-BC42-DCD80A05FE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219170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8446D-BEC4-42B6-9037-5EACF6EDBB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76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95343-7EB0-4DFF-854B-79E99C816093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94F83-794A-4827-A290-C245844D4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60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0EED-9925-4826-BC42-DCD80A05FE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219170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8446D-BEC4-42B6-9037-5EACF6EDBB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58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0EED-9925-4826-BC42-DCD80A05FE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219170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8446D-BEC4-42B6-9037-5EACF6EDBB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820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A0EED-9925-4826-BC42-DCD80A05FE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pPr defTabSz="1219170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8446D-BEC4-42B6-9037-5EACF6EDBB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1689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-0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61949"/>
            <a:ext cx="298451" cy="504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5933019" y="6611938"/>
            <a:ext cx="324875" cy="3282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40B0E5D-201D-48F5-9466-F8974CADFF65}" type="slidenum">
              <a:rPr lang="en-US" sz="2100" b="1" smtClean="0">
                <a:solidFill>
                  <a:srgbClr val="228CCC"/>
                </a:solidFill>
                <a:cs typeface="Calibri" pitchFamily="34" charset="0"/>
              </a:rPr>
              <a:pPr>
                <a:defRPr/>
              </a:pPr>
              <a:t>‹#›</a:t>
            </a:fld>
            <a:endParaRPr lang="en-US" sz="2100" b="1" dirty="0">
              <a:solidFill>
                <a:srgbClr val="228CCC"/>
              </a:solidFill>
              <a:cs typeface="Calibri" pitchFamily="34" charset="0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66184" y="730251"/>
            <a:ext cx="11277600" cy="1588"/>
          </a:xfrm>
          <a:prstGeom prst="line">
            <a:avLst/>
          </a:prstGeom>
          <a:ln w="15875" cap="flat">
            <a:solidFill>
              <a:schemeClr val="bg1">
                <a:lumMod val="65000"/>
              </a:schemeClr>
            </a:solidFill>
            <a:prstDash val="sysDash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508000" y="1066801"/>
            <a:ext cx="11277600" cy="49911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spcBef>
                <a:spcPts val="0"/>
              </a:spcBef>
              <a:defRPr sz="2900" b="0"/>
            </a:lvl1pPr>
            <a:lvl2pPr>
              <a:lnSpc>
                <a:spcPct val="130000"/>
              </a:lnSpc>
              <a:spcBef>
                <a:spcPts val="0"/>
              </a:spcBef>
              <a:defRPr sz="2400"/>
            </a:lvl2pPr>
            <a:lvl3pPr>
              <a:lnSpc>
                <a:spcPct val="130000"/>
              </a:lnSpc>
              <a:spcBef>
                <a:spcPts val="0"/>
              </a:spcBef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49" y="0"/>
            <a:ext cx="11952651" cy="731520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69992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-0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61949"/>
            <a:ext cx="298451" cy="504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5933019" y="6611938"/>
            <a:ext cx="324875" cy="3282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96E160E-C2B6-4854-A4CF-000B631E4EFD}" type="slidenum">
              <a:rPr lang="en-US" sz="2100" b="1" smtClean="0">
                <a:solidFill>
                  <a:srgbClr val="228CCC"/>
                </a:solidFill>
                <a:cs typeface="Calibri" pitchFamily="34" charset="0"/>
              </a:rPr>
              <a:pPr>
                <a:defRPr/>
              </a:pPr>
              <a:t>‹#›</a:t>
            </a:fld>
            <a:endParaRPr lang="en-US" sz="2100" b="1" dirty="0">
              <a:solidFill>
                <a:srgbClr val="228CCC"/>
              </a:solidFill>
              <a:cs typeface="Calibri" pitchFamily="34" charset="0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66184" y="730251"/>
            <a:ext cx="11277600" cy="1588"/>
          </a:xfrm>
          <a:prstGeom prst="line">
            <a:avLst/>
          </a:prstGeom>
          <a:ln w="15875" cap="flat">
            <a:solidFill>
              <a:schemeClr val="bg1">
                <a:lumMod val="65000"/>
              </a:schemeClr>
            </a:solidFill>
            <a:prstDash val="sysDash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508000" y="1066801"/>
            <a:ext cx="11277600" cy="49911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spcBef>
                <a:spcPts val="0"/>
              </a:spcBef>
              <a:defRPr sz="2900" b="0"/>
            </a:lvl1pPr>
            <a:lvl2pPr>
              <a:lnSpc>
                <a:spcPct val="130000"/>
              </a:lnSpc>
              <a:spcBef>
                <a:spcPts val="0"/>
              </a:spcBef>
              <a:defRPr sz="2400"/>
            </a:lvl2pPr>
            <a:lvl3pPr>
              <a:lnSpc>
                <a:spcPct val="130000"/>
              </a:lnSpc>
              <a:spcBef>
                <a:spcPts val="0"/>
              </a:spcBef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49" y="0"/>
            <a:ext cx="11952651" cy="731520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421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-0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61949"/>
            <a:ext cx="298451" cy="504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5933019" y="6611938"/>
            <a:ext cx="324875" cy="3282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2CEC5A13-A8EB-4C4C-A043-B96789A016AA}" type="slidenum">
              <a:rPr lang="en-US" sz="2100" b="1" smtClean="0">
                <a:solidFill>
                  <a:srgbClr val="228CCC"/>
                </a:solidFill>
                <a:cs typeface="Calibri" pitchFamily="34" charset="0"/>
              </a:rPr>
              <a:pPr>
                <a:defRPr/>
              </a:pPr>
              <a:t>‹#›</a:t>
            </a:fld>
            <a:endParaRPr lang="en-US" sz="2100" b="1" dirty="0">
              <a:solidFill>
                <a:srgbClr val="228CCC"/>
              </a:solidFill>
              <a:cs typeface="Calibri" pitchFamily="34" charset="0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66184" y="730251"/>
            <a:ext cx="11277600" cy="1588"/>
          </a:xfrm>
          <a:prstGeom prst="line">
            <a:avLst/>
          </a:prstGeom>
          <a:ln w="15875" cap="flat">
            <a:solidFill>
              <a:schemeClr val="bg1">
                <a:lumMod val="65000"/>
              </a:schemeClr>
            </a:solidFill>
            <a:prstDash val="sysDash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508000" y="1066801"/>
            <a:ext cx="11277600" cy="49911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spcBef>
                <a:spcPts val="0"/>
              </a:spcBef>
              <a:defRPr sz="2900" b="0"/>
            </a:lvl1pPr>
            <a:lvl2pPr>
              <a:lnSpc>
                <a:spcPct val="130000"/>
              </a:lnSpc>
              <a:spcBef>
                <a:spcPts val="0"/>
              </a:spcBef>
              <a:defRPr sz="2400"/>
            </a:lvl2pPr>
            <a:lvl3pPr>
              <a:lnSpc>
                <a:spcPct val="130000"/>
              </a:lnSpc>
              <a:spcBef>
                <a:spcPts val="0"/>
              </a:spcBef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49" y="0"/>
            <a:ext cx="11952651" cy="731520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0327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1-0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61949"/>
            <a:ext cx="298451" cy="504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5933019" y="6611938"/>
            <a:ext cx="324875" cy="3282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27E6A104-119C-49F1-908D-ED9D8F06EAFB}" type="slidenum">
              <a:rPr lang="en-US" sz="2100" b="1" smtClean="0">
                <a:solidFill>
                  <a:srgbClr val="228CCC"/>
                </a:solidFill>
                <a:cs typeface="Calibri" pitchFamily="34" charset="0"/>
              </a:rPr>
              <a:pPr>
                <a:defRPr/>
              </a:pPr>
              <a:t>‹#›</a:t>
            </a:fld>
            <a:endParaRPr lang="en-US" sz="2100" b="1" dirty="0">
              <a:solidFill>
                <a:srgbClr val="228CCC"/>
              </a:solidFill>
              <a:cs typeface="Calibri" pitchFamily="34" charset="0"/>
            </a:endParaRPr>
          </a:p>
        </p:txBody>
      </p:sp>
      <p:pic>
        <p:nvPicPr>
          <p:cNvPr id="7" name="Picture 8" descr="1-05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11417" y="6675439"/>
            <a:ext cx="1219200" cy="13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366184" y="730251"/>
            <a:ext cx="11277600" cy="1588"/>
          </a:xfrm>
          <a:prstGeom prst="line">
            <a:avLst/>
          </a:prstGeom>
          <a:ln w="15875" cap="flat">
            <a:solidFill>
              <a:schemeClr val="bg1">
                <a:lumMod val="65000"/>
              </a:schemeClr>
            </a:solidFill>
            <a:prstDash val="sysDash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508000" y="1066801"/>
            <a:ext cx="11277600" cy="4991100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spcBef>
                <a:spcPts val="0"/>
              </a:spcBef>
              <a:defRPr sz="2900" b="0"/>
            </a:lvl1pPr>
            <a:lvl2pPr>
              <a:lnSpc>
                <a:spcPct val="130000"/>
              </a:lnSpc>
              <a:spcBef>
                <a:spcPts val="0"/>
              </a:spcBef>
              <a:defRPr sz="2400"/>
            </a:lvl2pPr>
            <a:lvl3pPr>
              <a:lnSpc>
                <a:spcPct val="130000"/>
              </a:lnSpc>
              <a:spcBef>
                <a:spcPts val="0"/>
              </a:spcBef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49" y="0"/>
            <a:ext cx="11952651" cy="731520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8338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49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95343-7EB0-4DFF-854B-79E99C816093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94F83-794A-4827-A290-C245844D4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68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95343-7EB0-4DFF-854B-79E99C816093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94F83-794A-4827-A290-C245844D4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76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95343-7EB0-4DFF-854B-79E99C816093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94F83-794A-4827-A290-C245844D4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34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95343-7EB0-4DFF-854B-79E99C816093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94F83-794A-4827-A290-C245844D4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52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95343-7EB0-4DFF-854B-79E99C816093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94F83-794A-4827-A290-C245844D4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25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500"/>
            </a:lvl2pPr>
            <a:lvl3pPr marL="914377" indent="0">
              <a:buNone/>
              <a:defRPr sz="1200"/>
            </a:lvl3pPr>
            <a:lvl4pPr marL="1371566" indent="0">
              <a:buNone/>
              <a:defRPr sz="1100"/>
            </a:lvl4pPr>
            <a:lvl5pPr marL="1828754" indent="0">
              <a:buNone/>
              <a:defRPr sz="1100"/>
            </a:lvl5pPr>
            <a:lvl6pPr marL="2285943" indent="0">
              <a:buNone/>
              <a:defRPr sz="1100"/>
            </a:lvl6pPr>
            <a:lvl7pPr marL="2743131" indent="0">
              <a:buNone/>
              <a:defRPr sz="1100"/>
            </a:lvl7pPr>
            <a:lvl8pPr marL="3200320" indent="0">
              <a:buNone/>
              <a:defRPr sz="1100"/>
            </a:lvl8pPr>
            <a:lvl9pPr marL="3657509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95343-7EB0-4DFF-854B-79E99C816093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94F83-794A-4827-A290-C245844D4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91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500"/>
            </a:lvl2pPr>
            <a:lvl3pPr marL="914377" indent="0">
              <a:buNone/>
              <a:defRPr sz="1200"/>
            </a:lvl3pPr>
            <a:lvl4pPr marL="1371566" indent="0">
              <a:buNone/>
              <a:defRPr sz="1100"/>
            </a:lvl4pPr>
            <a:lvl5pPr marL="1828754" indent="0">
              <a:buNone/>
              <a:defRPr sz="1100"/>
            </a:lvl5pPr>
            <a:lvl6pPr marL="2285943" indent="0">
              <a:buNone/>
              <a:defRPr sz="1100"/>
            </a:lvl6pPr>
            <a:lvl7pPr marL="2743131" indent="0">
              <a:buNone/>
              <a:defRPr sz="1100"/>
            </a:lvl7pPr>
            <a:lvl8pPr marL="3200320" indent="0">
              <a:buNone/>
              <a:defRPr sz="1100"/>
            </a:lvl8pPr>
            <a:lvl9pPr marL="3657509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95343-7EB0-4DFF-854B-79E99C816093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94F83-794A-4827-A290-C245844D4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03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95343-7EB0-4DFF-854B-79E99C816093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94F83-794A-4827-A290-C245844D4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2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4E2A0EED-9925-4826-BC42-DCD80A05FE1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12/11/2014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6688446D-BEC4-42B6-9037-5EACF6EDBB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4979392" y="6466036"/>
            <a:ext cx="2844800" cy="365125"/>
          </a:xfrm>
          <a:prstGeom prst="rect">
            <a:avLst/>
          </a:prstGeom>
        </p:spPr>
        <p:txBody>
          <a:bodyPr lIns="121917" tIns="60958" rIns="121917" bIns="60958" anchor="b"/>
          <a:lstStyle>
            <a:lvl1pPr algn="ctr">
              <a:defRPr sz="1200"/>
            </a:lvl1pPr>
          </a:lstStyle>
          <a:p>
            <a:pPr defTabSz="609585">
              <a:defRPr/>
            </a:pPr>
            <a:fld id="{6A56E2CF-438F-0E47-8762-0DCAC6D0072E}" type="slidenum">
              <a:rPr lang="en-US" sz="1600" smtClean="0">
                <a:solidFill>
                  <a:sysClr val="windowText" lastClr="000000"/>
                </a:solidFill>
              </a:rPr>
              <a:pPr defTabSz="609585">
                <a:defRPr/>
              </a:pPr>
              <a:t>‹#›</a:t>
            </a:fld>
            <a:endParaRPr 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4775200" y="6477000"/>
            <a:ext cx="2844800" cy="365125"/>
          </a:xfrm>
          <a:prstGeom prst="rect">
            <a:avLst/>
          </a:prstGeom>
        </p:spPr>
        <p:txBody>
          <a:bodyPr lIns="121917" tIns="60958" rIns="121917" bIns="60958" anchor="b"/>
          <a:lstStyle>
            <a:lvl1pPr algn="ctr">
              <a:defRPr sz="1200"/>
            </a:lvl1pPr>
          </a:lstStyle>
          <a:p>
            <a:pPr defTabSz="1219170">
              <a:defRPr/>
            </a:pPr>
            <a:fld id="{6A56E2CF-438F-0E47-8762-0DCAC6D0072E}" type="slidenum">
              <a:rPr lang="en-US" smtClean="0">
                <a:solidFill>
                  <a:prstClr val="black"/>
                </a:solidFill>
              </a:rPr>
              <a:pPr defTabSz="1219170"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395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package" Target="../embeddings/Microsoft_Word_Document1.docx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image" Target="../media/image19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08979" y="2495425"/>
            <a:ext cx="6781421" cy="243142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21914" tIns="60957" rIns="121914" bIns="60957">
            <a:spAutoFit/>
          </a:bodyPr>
          <a:lstStyle/>
          <a:p>
            <a:pPr algn="r" defTabSz="1219140"/>
            <a:r>
              <a:rPr lang="en-US" sz="5300" b="1" dirty="0" smtClean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srgbClr val="1F497D">
                    <a:lumMod val="75000"/>
                  </a:srgb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Ford SUMURR Mobility Health project </a:t>
            </a:r>
          </a:p>
          <a:p>
            <a:pPr algn="r" defTabSz="1219140"/>
            <a:r>
              <a:rPr lang="en-US" sz="4400" b="1" i="1" dirty="0" smtClean="0">
                <a:ln w="19050">
                  <a:solidFill>
                    <a:srgbClr val="1F497D">
                      <a:tint val="1000"/>
                    </a:srgbClr>
                  </a:solidFill>
                  <a:prstDash val="solid"/>
                </a:ln>
                <a:solidFill>
                  <a:srgbClr val="1F497D">
                    <a:lumMod val="75000"/>
                  </a:srgb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– Phase 3 work</a:t>
            </a:r>
            <a:endParaRPr lang="en-US" sz="4400" b="1" i="1" dirty="0">
              <a:ln w="19050">
                <a:solidFill>
                  <a:srgbClr val="1F497D">
                    <a:tint val="1000"/>
                  </a:srgbClr>
                </a:solidFill>
                <a:prstDash val="solid"/>
              </a:ln>
              <a:solidFill>
                <a:srgbClr val="1F497D">
                  <a:lumMod val="75000"/>
                </a:srgb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8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Project Risk &amp; Mitigation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814718"/>
              </p:ext>
            </p:extLst>
          </p:nvPr>
        </p:nvGraphicFramePr>
        <p:xfrm>
          <a:off x="815412" y="1749594"/>
          <a:ext cx="10561173" cy="138792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64097"/>
                <a:gridCol w="3456384"/>
                <a:gridCol w="3168352"/>
                <a:gridCol w="3072340"/>
              </a:tblGrid>
              <a:tr h="57912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 No.</a:t>
                      </a:r>
                      <a:endParaRPr lang="en-US" sz="16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Risk</a:t>
                      </a:r>
                    </a:p>
                    <a:p>
                      <a:endParaRPr lang="en-US" sz="16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Potential Impact on Project Success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Mitigation Plan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/>
                </a:tc>
              </a:tr>
              <a:tr h="80880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n-lt"/>
                        </a:rPr>
                        <a:t>1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Android App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can not be tested at Ford site if  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MOTECH Backend setup is 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hosted on cloud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Schedule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Ford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team should procure and  provide  AWS account access to HCL team so that application can be hosted on cloud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97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28000" y="2981982"/>
            <a:ext cx="3149600" cy="77970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4300" b="1" dirty="0">
                <a:solidFill>
                  <a:srgbClr val="0070C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2495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p-Down Arrow 6"/>
          <p:cNvSpPr/>
          <p:nvPr/>
        </p:nvSpPr>
        <p:spPr>
          <a:xfrm>
            <a:off x="7007029" y="3459925"/>
            <a:ext cx="539155" cy="1390308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4883888" y="674092"/>
            <a:ext cx="4732263" cy="279806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83456" y="728153"/>
            <a:ext cx="10867016" cy="5944708"/>
            <a:chOff x="516012" y="200531"/>
            <a:chExt cx="10886194" cy="6635173"/>
          </a:xfrm>
        </p:grpSpPr>
        <p:sp>
          <p:nvSpPr>
            <p:cNvPr id="20" name="Rounded Rectangle 19"/>
            <p:cNvSpPr/>
            <p:nvPr/>
          </p:nvSpPr>
          <p:spPr>
            <a:xfrm>
              <a:off x="516012" y="2319909"/>
              <a:ext cx="2942494" cy="324269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6231" y="2344487"/>
              <a:ext cx="759614" cy="540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7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791" y="2553549"/>
              <a:ext cx="714524" cy="909962"/>
            </a:xfrm>
            <a:prstGeom prst="rect">
              <a:avLst/>
            </a:prstGeom>
          </p:spPr>
        </p:pic>
        <p:pic>
          <p:nvPicPr>
            <p:cNvPr id="9" name="Picture 8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259" y="2640059"/>
              <a:ext cx="950857" cy="685227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5267342" y="1835048"/>
              <a:ext cx="2050945" cy="10339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500" b="1" dirty="0"/>
                <a:t>OpenXCDataInterface Module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73861" y="2407439"/>
              <a:ext cx="1511272" cy="515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bg1"/>
                  </a:solidFill>
                </a:rPr>
                <a:t>Web services 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bg1"/>
                  </a:solidFill>
                </a:rPr>
                <a:t>DAO Layer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460344" y="1825796"/>
              <a:ext cx="2060464" cy="10513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500" b="1" dirty="0"/>
                <a:t>mHealthDataInterface Module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78609" y="2389466"/>
              <a:ext cx="1511272" cy="515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bg1"/>
                  </a:solidFill>
                </a:rPr>
                <a:t>Web services 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chemeClr val="bg1"/>
                  </a:solidFill>
                </a:rPr>
                <a:t>DAO Layer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4717" y="834717"/>
              <a:ext cx="952500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989" y="4132629"/>
              <a:ext cx="2021250" cy="1294870"/>
            </a:xfrm>
            <a:prstGeom prst="rect">
              <a:avLst/>
            </a:prstGeom>
          </p:spPr>
        </p:pic>
        <p:sp>
          <p:nvSpPr>
            <p:cNvPr id="24" name="Text Box 32"/>
            <p:cNvSpPr txBox="1"/>
            <p:nvPr/>
          </p:nvSpPr>
          <p:spPr>
            <a:xfrm>
              <a:off x="789946" y="2336846"/>
              <a:ext cx="1624170" cy="27766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dirty="0">
                  <a:ea typeface="Calibri" panose="020F0502020204030204" pitchFamily="34" charset="0"/>
                  <a:cs typeface="Times New Roman" panose="02020603050405020304" pitchFamily="18" charset="0"/>
                </a:rPr>
                <a:t>J2ME or Android phone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1311501" y="457580"/>
              <a:ext cx="0" cy="185876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311501" y="459675"/>
              <a:ext cx="619237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7491746" y="469376"/>
              <a:ext cx="14503" cy="2837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2475552" y="1980998"/>
              <a:ext cx="2665784" cy="76702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 Box 7"/>
            <p:cNvSpPr txBox="1"/>
            <p:nvPr/>
          </p:nvSpPr>
          <p:spPr>
            <a:xfrm>
              <a:off x="9687708" y="568579"/>
              <a:ext cx="1714498" cy="1071859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b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OpenXCDataInterface module uses the </a:t>
              </a:r>
              <a:r>
                <a:rPr lang="en-US" sz="1100" b="1" dirty="0" smtClean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MOTECH </a:t>
              </a:r>
              <a:r>
                <a:rPr lang="en-US" sz="1100" b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database to create its tables and upload and fetch vehicle data.</a:t>
              </a:r>
            </a:p>
          </p:txBody>
        </p:sp>
        <p:pic>
          <p:nvPicPr>
            <p:cNvPr id="58" name="Picture 2" descr="https://encrypted-tbn0.google.com/images?q=tbn:ANd9GcRlGn5aPpwJMaeYW3ZtCq25r2p5Sfc3t_mDKNb87YHacvzsl_6m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167" y="4305300"/>
              <a:ext cx="752649" cy="529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 Box 8"/>
            <p:cNvSpPr txBox="1"/>
            <p:nvPr/>
          </p:nvSpPr>
          <p:spPr>
            <a:xfrm>
              <a:off x="699263" y="3947486"/>
              <a:ext cx="1078737" cy="31371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ea typeface="Calibri" panose="020F0502020204030204" pitchFamily="34" charset="0"/>
                  <a:cs typeface="Times New Roman" panose="02020603050405020304" pitchFamily="18" charset="0"/>
                </a:rPr>
                <a:t>In the OBD2 port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75552" y="1640438"/>
              <a:ext cx="2218443" cy="687048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sz="1100" b="1" dirty="0"/>
                <a:t>Android device uploads relevant vehicle data through OpenXCDataInterface Module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209503" y="200531"/>
              <a:ext cx="1930363" cy="29199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sz="1100" b="1" dirty="0" smtClean="0"/>
                <a:t>Update/Add Patient </a:t>
              </a:r>
              <a:r>
                <a:rPr lang="en-US" sz="1100" b="1" dirty="0"/>
                <a:t>details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3458506" y="2793142"/>
              <a:ext cx="1682832" cy="62260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Up Arrow 69"/>
            <p:cNvSpPr/>
            <p:nvPr/>
          </p:nvSpPr>
          <p:spPr>
            <a:xfrm>
              <a:off x="1879600" y="3679288"/>
              <a:ext cx="327890" cy="480316"/>
            </a:xfrm>
            <a:prstGeom prst="up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 Box 8"/>
            <p:cNvSpPr txBox="1"/>
            <p:nvPr/>
          </p:nvSpPr>
          <p:spPr>
            <a:xfrm>
              <a:off x="2230291" y="3818912"/>
              <a:ext cx="1078737" cy="313718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 err="1">
                  <a:ea typeface="Calibri" panose="020F0502020204030204" pitchFamily="34" charset="0"/>
                  <a:cs typeface="Times New Roman" panose="02020603050405020304" pitchFamily="18" charset="0"/>
                </a:rPr>
                <a:t>OpenXC</a:t>
              </a:r>
              <a:r>
                <a:rPr lang="en-US" sz="1100" dirty="0">
                  <a:ea typeface="Calibri" panose="020F0502020204030204" pitchFamily="34" charset="0"/>
                  <a:cs typeface="Times New Roman" panose="02020603050405020304" pitchFamily="18" charset="0"/>
                </a:rPr>
                <a:t> interface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699608" y="4962201"/>
              <a:ext cx="2470616" cy="177098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171446" indent="-171446" algn="ctr">
                <a:buFont typeface="Arial" panose="020B0604020202020204" pitchFamily="34" charset="0"/>
                <a:buChar char="•"/>
              </a:pPr>
              <a:r>
                <a:rPr lang="en-US" sz="1100" b="1" dirty="0"/>
                <a:t>Custom Application – Consumes Web services Exposed by OpenXCDataInterface and mHealthDataInterface</a:t>
              </a:r>
            </a:p>
            <a:p>
              <a:pPr marL="171446" indent="-171446" algn="ctr">
                <a:buFont typeface="Arial" panose="020B0604020202020204" pitchFamily="34" charset="0"/>
                <a:buChar char="•"/>
              </a:pPr>
              <a:r>
                <a:rPr lang="en-US" sz="1100" b="1" dirty="0"/>
                <a:t>Can be any J2ME , Android, iOS or a Web Portal platform</a:t>
              </a:r>
            </a:p>
          </p:txBody>
        </p:sp>
        <p:sp>
          <p:nvSpPr>
            <p:cNvPr id="82" name="Text Box 7"/>
            <p:cNvSpPr txBox="1"/>
            <p:nvPr/>
          </p:nvSpPr>
          <p:spPr>
            <a:xfrm>
              <a:off x="10036172" y="6146918"/>
              <a:ext cx="1040188" cy="338350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b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Developer</a:t>
              </a:r>
            </a:p>
          </p:txBody>
        </p:sp>
        <p:pic>
          <p:nvPicPr>
            <p:cNvPr id="85" name="Picture 84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9543" y="6217169"/>
              <a:ext cx="336540" cy="476040"/>
            </a:xfrm>
            <a:prstGeom prst="rect">
              <a:avLst/>
            </a:prstGeom>
          </p:spPr>
        </p:pic>
        <p:pic>
          <p:nvPicPr>
            <p:cNvPr id="86" name="Picture 85"/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4778" y="6224226"/>
              <a:ext cx="541824" cy="468981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7146" y="6207851"/>
              <a:ext cx="493174" cy="485357"/>
            </a:xfrm>
            <a:prstGeom prst="rect">
              <a:avLst/>
            </a:prstGeom>
          </p:spPr>
        </p:pic>
        <p:sp>
          <p:nvSpPr>
            <p:cNvPr id="91" name="Text Box 7"/>
            <p:cNvSpPr txBox="1"/>
            <p:nvPr/>
          </p:nvSpPr>
          <p:spPr>
            <a:xfrm>
              <a:off x="7929325" y="3757532"/>
              <a:ext cx="1465101" cy="1077723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b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Exposed Web Services by mHealthDataInterface Module – can be consumed by any application</a:t>
              </a:r>
            </a:p>
          </p:txBody>
        </p: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1875" y="5918856"/>
              <a:ext cx="413627" cy="814328"/>
            </a:xfrm>
            <a:prstGeom prst="rect">
              <a:avLst/>
            </a:prstGeom>
          </p:spPr>
        </p:pic>
        <p:grpSp>
          <p:nvGrpSpPr>
            <p:cNvPr id="108" name="Group 107"/>
            <p:cNvGrpSpPr/>
            <p:nvPr/>
          </p:nvGrpSpPr>
          <p:grpSpPr>
            <a:xfrm>
              <a:off x="9497978" y="2269371"/>
              <a:ext cx="790630" cy="420636"/>
              <a:chOff x="6480017" y="2298421"/>
              <a:chExt cx="401232" cy="420636"/>
            </a:xfrm>
          </p:grpSpPr>
          <p:cxnSp>
            <p:nvCxnSpPr>
              <p:cNvPr id="109" name="Straight Arrow Connector 108"/>
              <p:cNvCxnSpPr/>
              <p:nvPr/>
            </p:nvCxnSpPr>
            <p:spPr>
              <a:xfrm>
                <a:off x="6876878" y="2298421"/>
                <a:ext cx="4371" cy="420636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 flipH="1">
                <a:off x="6480017" y="2307826"/>
                <a:ext cx="396858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60344" y="6224226"/>
              <a:ext cx="468981" cy="468981"/>
            </a:xfrm>
            <a:prstGeom prst="rect">
              <a:avLst/>
            </a:prstGeom>
          </p:spPr>
        </p:pic>
        <p:sp>
          <p:nvSpPr>
            <p:cNvPr id="84" name="Text Box 7"/>
            <p:cNvSpPr txBox="1"/>
            <p:nvPr/>
          </p:nvSpPr>
          <p:spPr>
            <a:xfrm>
              <a:off x="8280506" y="5799563"/>
              <a:ext cx="1407202" cy="1036141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b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Develops an Application using the web service interface of OpenXC and MOTECH</a:t>
              </a: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H="1" flipV="1">
              <a:off x="8184922" y="6222674"/>
              <a:ext cx="1418636" cy="1214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 Box 7"/>
            <p:cNvSpPr txBox="1"/>
            <p:nvPr/>
          </p:nvSpPr>
          <p:spPr>
            <a:xfrm>
              <a:off x="5205838" y="3757533"/>
              <a:ext cx="1399851" cy="1117600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b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Exposed Web Services by OpenXCDataInterface Module can be consumed by any application</a:t>
              </a:r>
            </a:p>
          </p:txBody>
        </p:sp>
        <p:pic>
          <p:nvPicPr>
            <p:cNvPr id="83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3919" y="3792972"/>
              <a:ext cx="876386" cy="623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5458532" y="618970"/>
            <a:ext cx="1766165" cy="67710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MoTech Core Platform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006309" y="3159011"/>
            <a:ext cx="0" cy="53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187052" y="3162042"/>
            <a:ext cx="0" cy="53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370484" y="3155055"/>
            <a:ext cx="0" cy="53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534759" y="3153080"/>
            <a:ext cx="0" cy="53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687159" y="3162965"/>
            <a:ext cx="0" cy="53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663899" y="3149121"/>
            <a:ext cx="0" cy="53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828764" y="3157009"/>
            <a:ext cx="0" cy="53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8024467" y="3122385"/>
            <a:ext cx="0" cy="53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8206299" y="3120408"/>
            <a:ext cx="0" cy="53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381925" y="3120408"/>
            <a:ext cx="0" cy="53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8575927" y="3128872"/>
            <a:ext cx="0" cy="53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8756217" y="3126764"/>
            <a:ext cx="0" cy="53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8932829" y="3120413"/>
            <a:ext cx="0" cy="53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9105937" y="3126036"/>
            <a:ext cx="0" cy="53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Box 7"/>
          <p:cNvSpPr txBox="1"/>
          <p:nvPr/>
        </p:nvSpPr>
        <p:spPr>
          <a:xfrm>
            <a:off x="10054373" y="3814212"/>
            <a:ext cx="1809788" cy="1036021"/>
          </a:xfrm>
          <a:prstGeom prst="rect">
            <a:avLst/>
          </a:prstGeom>
          <a:solidFill>
            <a:sysClr val="window" lastClr="FFFFFF"/>
          </a:solidFill>
          <a:ln w="6350">
            <a:noFill/>
          </a:ln>
          <a:effectLst/>
        </p:spPr>
        <p:txBody>
          <a:bodyPr rot="0" spcFirstLastPara="0" vert="horz" wrap="square" lIns="91438" tIns="45719" rIns="91438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Patient and Health worker related </a:t>
            </a:r>
            <a:r>
              <a:rPr lang="en-US" sz="11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DB. </a:t>
            </a:r>
          </a:p>
          <a:p>
            <a:r>
              <a:rPr lang="en-US" sz="11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11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mHealthDataInterface module accesses OpenMRS database for fetching records.</a:t>
            </a:r>
          </a:p>
        </p:txBody>
      </p:sp>
      <p:sp>
        <p:nvSpPr>
          <p:cNvPr id="79" name="Flowchart: Magnetic Disk 78"/>
          <p:cNvSpPr/>
          <p:nvPr/>
        </p:nvSpPr>
        <p:spPr>
          <a:xfrm>
            <a:off x="8458797" y="824221"/>
            <a:ext cx="799505" cy="831025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Motech Database</a:t>
            </a:r>
          </a:p>
        </p:txBody>
      </p:sp>
      <p:sp>
        <p:nvSpPr>
          <p:cNvPr id="81" name="Flowchart: Magnetic Disk 80"/>
          <p:cNvSpPr/>
          <p:nvPr/>
        </p:nvSpPr>
        <p:spPr>
          <a:xfrm>
            <a:off x="9775441" y="2958571"/>
            <a:ext cx="1044891" cy="855640"/>
          </a:xfrm>
          <a:prstGeom prst="flowChartMagneticDisk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7" name="Text Box 32"/>
          <p:cNvSpPr txBox="1"/>
          <p:nvPr/>
        </p:nvSpPr>
        <p:spPr>
          <a:xfrm>
            <a:off x="9789259" y="3310334"/>
            <a:ext cx="1044891" cy="5969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38" tIns="45719" rIns="91438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OpenMRS DB</a:t>
            </a:r>
            <a:endParaRPr lang="en-US" sz="12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806570" y="-25419"/>
            <a:ext cx="9059852" cy="58477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200" dirty="0"/>
              <a:t>SUMURR mHealth: MOTECH based solution overview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973441" y="1276163"/>
            <a:ext cx="1926400" cy="769439"/>
          </a:xfrm>
          <a:prstGeom prst="rect">
            <a:avLst/>
          </a:prstGeom>
          <a:solidFill>
            <a:schemeClr val="accent4"/>
          </a:solidFill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100" b="1" i="1" dirty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An integration of Vehicle Data &amp; patient/health worker </a:t>
            </a:r>
            <a:r>
              <a:rPr lang="en-US" sz="1100" b="1" i="1" dirty="0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data – Contribution to Open Source</a:t>
            </a:r>
            <a:endParaRPr lang="en-US" sz="1100" b="1" i="1" dirty="0">
              <a:solidFill>
                <a:schemeClr val="accent2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6603" y="5903670"/>
            <a:ext cx="4914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/>
              <a:t>Framework created to enable contribution from open source community</a:t>
            </a:r>
          </a:p>
          <a:p>
            <a:r>
              <a:rPr lang="en-US" sz="1200" i="1" dirty="0" smtClean="0"/>
              <a:t>Legend:</a:t>
            </a:r>
          </a:p>
          <a:p>
            <a:r>
              <a:rPr lang="en-US" sz="1200" i="1" dirty="0" smtClean="0"/>
              <a:t>         	Blue  components:  fully developed by HCL</a:t>
            </a:r>
          </a:p>
          <a:p>
            <a:r>
              <a:rPr lang="en-US" sz="1200" i="1" dirty="0" smtClean="0"/>
              <a:t>                           Light </a:t>
            </a:r>
            <a:r>
              <a:rPr lang="en-US" sz="1200" i="1" dirty="0"/>
              <a:t>blue </a:t>
            </a:r>
            <a:r>
              <a:rPr lang="en-US" sz="1200" i="1" dirty="0" smtClean="0"/>
              <a:t>components: partly developed by HCL</a:t>
            </a:r>
          </a:p>
          <a:p>
            <a:endParaRPr lang="en-US" sz="1200" i="1" dirty="0"/>
          </a:p>
        </p:txBody>
      </p:sp>
      <p:sp>
        <p:nvSpPr>
          <p:cNvPr id="11" name="Rectangle 10"/>
          <p:cNvSpPr/>
          <p:nvPr/>
        </p:nvSpPr>
        <p:spPr>
          <a:xfrm>
            <a:off x="423081" y="6358892"/>
            <a:ext cx="160375" cy="16473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23212" y="6576844"/>
            <a:ext cx="160375" cy="1647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0788" y="42617"/>
            <a:ext cx="4317400" cy="58477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200" dirty="0"/>
              <a:t>Phase 3 – Core Objective</a:t>
            </a:r>
          </a:p>
        </p:txBody>
      </p:sp>
      <p:sp>
        <p:nvSpPr>
          <p:cNvPr id="4" name="Horizontal Scroll 3"/>
          <p:cNvSpPr/>
          <p:nvPr/>
        </p:nvSpPr>
        <p:spPr>
          <a:xfrm>
            <a:off x="876872" y="1066800"/>
            <a:ext cx="10327943" cy="5105400"/>
          </a:xfrm>
          <a:prstGeom prst="horizontalScroll">
            <a:avLst/>
          </a:prstGeom>
          <a:gradFill flip="none" rotWithShape="1">
            <a:gsLst>
              <a:gs pos="0">
                <a:srgbClr val="FBEAC7">
                  <a:lumMod val="0"/>
                  <a:lumOff val="100000"/>
                  <a:alpha val="61000"/>
                </a:srgb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2700000" scaled="1"/>
            <a:tileRect/>
          </a:gra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38" tIns="45719" rIns="91438" bIns="45719" anchor="ctr"/>
          <a:lstStyle/>
          <a:p>
            <a:pPr algn="just">
              <a:lnSpc>
                <a:spcPct val="130000"/>
              </a:lnSpc>
              <a:spcBef>
                <a:spcPct val="0"/>
              </a:spcBef>
            </a:pPr>
            <a:r>
              <a:rPr lang="en-US" b="1" dirty="0" smtClean="0">
                <a:ea typeface="+mj-ea"/>
                <a:cs typeface="+mj-cs"/>
              </a:rPr>
              <a:t>“Develop </a:t>
            </a:r>
            <a:r>
              <a:rPr lang="en-US" b="1" dirty="0">
                <a:ea typeface="+mj-ea"/>
                <a:cs typeface="+mj-cs"/>
              </a:rPr>
              <a:t>a mobile application based on Android platform, which will talk to back-end services of the two modules that are developed </a:t>
            </a:r>
            <a:r>
              <a:rPr lang="en-US" b="1" dirty="0" smtClean="0">
                <a:ea typeface="+mj-ea"/>
                <a:cs typeface="+mj-cs"/>
              </a:rPr>
              <a:t>by </a:t>
            </a:r>
            <a:r>
              <a:rPr lang="en-US" b="1" dirty="0">
                <a:ea typeface="+mj-ea"/>
                <a:cs typeface="+mj-cs"/>
              </a:rPr>
              <a:t>us (OpenXCDataInterface  Module and mHealthDataInterface </a:t>
            </a:r>
            <a:r>
              <a:rPr lang="en-US" b="1" dirty="0" smtClean="0">
                <a:ea typeface="+mj-ea"/>
                <a:cs typeface="+mj-cs"/>
              </a:rPr>
              <a:t>Module) as </a:t>
            </a:r>
            <a:r>
              <a:rPr lang="en-US" b="1" dirty="0">
                <a:ea typeface="+mj-ea"/>
                <a:cs typeface="+mj-cs"/>
              </a:rPr>
              <a:t>being part of MOTECH framework. </a:t>
            </a:r>
            <a:endParaRPr lang="en-US" b="1" dirty="0" smtClean="0">
              <a:ea typeface="+mj-ea"/>
              <a:cs typeface="+mj-cs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</a:pPr>
            <a:r>
              <a:rPr lang="en-US" b="1" dirty="0" smtClean="0">
                <a:ea typeface="+mj-ea"/>
                <a:cs typeface="+mj-cs"/>
              </a:rPr>
              <a:t>And </a:t>
            </a:r>
            <a:r>
              <a:rPr lang="en-US" b="1" dirty="0">
                <a:ea typeface="+mj-ea"/>
                <a:cs typeface="+mj-cs"/>
              </a:rPr>
              <a:t>demonstrate certain functional feature set or use </a:t>
            </a:r>
            <a:r>
              <a:rPr lang="en-US" b="1" dirty="0" smtClean="0">
                <a:ea typeface="+mj-ea"/>
                <a:cs typeface="+mj-cs"/>
              </a:rPr>
              <a:t>cases for mobility health scenario. </a:t>
            </a:r>
            <a:r>
              <a:rPr lang="en-US" b="1" dirty="0" smtClean="0">
                <a:solidFill>
                  <a:schemeClr val="tx1"/>
                </a:solidFill>
                <a:ea typeface="+mj-ea"/>
                <a:cs typeface="+mj-cs"/>
              </a:rPr>
              <a:t>“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</a:pPr>
            <a:endParaRPr lang="en-US" b="1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442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2304" y="550423"/>
            <a:ext cx="11694017" cy="6040372"/>
            <a:chOff x="222302" y="170423"/>
            <a:chExt cx="11694017" cy="6040372"/>
          </a:xfrm>
        </p:grpSpPr>
        <p:sp>
          <p:nvSpPr>
            <p:cNvPr id="19" name="Rounded Rectangle 18"/>
            <p:cNvSpPr/>
            <p:nvPr/>
          </p:nvSpPr>
          <p:spPr>
            <a:xfrm>
              <a:off x="222302" y="170423"/>
              <a:ext cx="11694017" cy="604037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275865" y="573938"/>
              <a:ext cx="7495503" cy="500347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029201" y="1163750"/>
              <a:ext cx="5258554" cy="295451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53952" y="991534"/>
              <a:ext cx="10374027" cy="3568114"/>
              <a:chOff x="818306" y="1161906"/>
              <a:chExt cx="9938195" cy="3568114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5349375" y="1972147"/>
                <a:ext cx="2018004" cy="10339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500" b="1" dirty="0"/>
                  <a:t>OpenXCDataInterface Module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307861" y="2423739"/>
                <a:ext cx="1511272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solidFill>
                      <a:schemeClr val="bg1"/>
                    </a:solidFill>
                  </a:rPr>
                  <a:t>Web services </a:t>
                </a: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solidFill>
                      <a:schemeClr val="bg1"/>
                    </a:solidFill>
                  </a:rPr>
                  <a:t>DAO Layer</a:t>
                </a:r>
                <a:endParaRPr lang="en-US" sz="1100" b="1" dirty="0">
                  <a:solidFill>
                    <a:schemeClr val="bg1"/>
                  </a:solidFill>
                </a:endParaRPr>
              </a:p>
              <a:p>
                <a:endParaRPr lang="en-US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7547617" y="1978128"/>
                <a:ext cx="1935952" cy="10513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500" b="1" dirty="0"/>
                  <a:t>mHealthDataInterface Module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460343" y="2446658"/>
                <a:ext cx="15112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solidFill>
                      <a:schemeClr val="bg1"/>
                    </a:solidFill>
                  </a:rPr>
                  <a:t>Web services </a:t>
                </a:r>
              </a:p>
              <a:p>
                <a:pPr marL="171446" indent="-171446"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solidFill>
                      <a:schemeClr val="bg1"/>
                    </a:solidFill>
                  </a:rPr>
                  <a:t>DAO Layer</a:t>
                </a:r>
                <a:endParaRPr lang="en-US" sz="11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8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134" y="1161906"/>
                <a:ext cx="875541" cy="8317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6" name="Rounded Rectangle 45"/>
              <p:cNvSpPr/>
              <p:nvPr/>
            </p:nvSpPr>
            <p:spPr>
              <a:xfrm>
                <a:off x="818306" y="1859724"/>
                <a:ext cx="1956763" cy="1453743"/>
              </a:xfrm>
              <a:prstGeom prst="round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b="1" dirty="0">
                    <a:solidFill>
                      <a:srgbClr val="002060"/>
                    </a:solidFill>
                  </a:rPr>
                  <a:t>ANDROID</a:t>
                </a:r>
                <a:r>
                  <a:rPr lang="en-US" sz="1100" b="1" dirty="0"/>
                  <a:t> </a:t>
                </a:r>
                <a:r>
                  <a:rPr lang="en-US" b="1" dirty="0">
                    <a:solidFill>
                      <a:srgbClr val="002060"/>
                    </a:solidFill>
                  </a:rPr>
                  <a:t>TABLET</a:t>
                </a:r>
              </a:p>
            </p:txBody>
          </p:sp>
          <p:pic>
            <p:nvPicPr>
              <p:cNvPr id="86" name="Picture 85"/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8589" y="2331008"/>
                <a:ext cx="1224838" cy="849862"/>
              </a:xfrm>
              <a:prstGeom prst="rect">
                <a:avLst/>
              </a:prstGeom>
            </p:spPr>
          </p:pic>
          <p:grpSp>
            <p:nvGrpSpPr>
              <p:cNvPr id="108" name="Group 107"/>
              <p:cNvGrpSpPr/>
              <p:nvPr/>
            </p:nvGrpSpPr>
            <p:grpSpPr>
              <a:xfrm>
                <a:off x="9483389" y="2546839"/>
                <a:ext cx="1273112" cy="581396"/>
                <a:chOff x="6472675" y="2575889"/>
                <a:chExt cx="646090" cy="581396"/>
              </a:xfrm>
            </p:grpSpPr>
            <p:cxnSp>
              <p:nvCxnSpPr>
                <p:cNvPr id="109" name="Straight Arrow Connector 108"/>
                <p:cNvCxnSpPr/>
                <p:nvPr/>
              </p:nvCxnSpPr>
              <p:spPr>
                <a:xfrm>
                  <a:off x="7118765" y="2603083"/>
                  <a:ext cx="0" cy="554202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/>
                <p:nvPr/>
              </p:nvCxnSpPr>
              <p:spPr>
                <a:xfrm flipH="1">
                  <a:off x="6472675" y="2575889"/>
                  <a:ext cx="646090" cy="36598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" name="Text Box 7"/>
              <p:cNvSpPr txBox="1"/>
              <p:nvPr/>
            </p:nvSpPr>
            <p:spPr>
              <a:xfrm>
                <a:off x="6594247" y="3823737"/>
                <a:ext cx="2796258" cy="906283"/>
              </a:xfrm>
              <a:prstGeom prst="rect">
                <a:avLst/>
              </a:prstGeom>
              <a:solidFill>
                <a:sysClr val="window" lastClr="FFFFFF"/>
              </a:solidFill>
              <a:ln w="6350"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 b="1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Exposed Web Services by OpenXCDataInterface &amp; mHealthDataInterface Modules can be consumed by any application with in the same network.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069311" y="1218878"/>
              <a:ext cx="268690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2060"/>
                  </a:solidFill>
                </a:rPr>
                <a:t>MoTech Core Platform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6131004" y="2804163"/>
              <a:ext cx="0" cy="535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6311747" y="2807195"/>
              <a:ext cx="0" cy="535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6495179" y="2800207"/>
              <a:ext cx="0" cy="535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659454" y="2798232"/>
              <a:ext cx="0" cy="535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6811854" y="2808117"/>
              <a:ext cx="0" cy="535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5788593" y="2794273"/>
              <a:ext cx="0" cy="535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5953459" y="2802162"/>
              <a:ext cx="0" cy="535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8024467" y="2835778"/>
              <a:ext cx="0" cy="535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8206299" y="2833800"/>
              <a:ext cx="0" cy="535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8381925" y="2833800"/>
              <a:ext cx="0" cy="535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8575927" y="2842264"/>
              <a:ext cx="0" cy="535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8756217" y="2840156"/>
              <a:ext cx="0" cy="535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8932829" y="2833805"/>
              <a:ext cx="0" cy="535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9105937" y="2839428"/>
              <a:ext cx="0" cy="535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lowchart: Magnetic Disk 78"/>
            <p:cNvSpPr/>
            <p:nvPr/>
          </p:nvSpPr>
          <p:spPr>
            <a:xfrm>
              <a:off x="9338127" y="848195"/>
              <a:ext cx="799505" cy="83102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sz="1200" dirty="0">
                  <a:ea typeface="Times New Roman" panose="02020603050405020304" pitchFamily="18" charset="0"/>
                  <a:cs typeface="Times New Roman" panose="02020603050405020304" pitchFamily="18" charset="0"/>
                </a:rPr>
                <a:t>Motech Database</a:t>
              </a:r>
            </a:p>
          </p:txBody>
        </p:sp>
        <p:sp>
          <p:nvSpPr>
            <p:cNvPr id="81" name="Flowchart: Magnetic Disk 80"/>
            <p:cNvSpPr/>
            <p:nvPr/>
          </p:nvSpPr>
          <p:spPr>
            <a:xfrm>
              <a:off x="10357351" y="2958571"/>
              <a:ext cx="1044891" cy="855640"/>
            </a:xfrm>
            <a:prstGeom prst="flowChartMagneticDisk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" name="Text Box 32"/>
            <p:cNvSpPr txBox="1"/>
            <p:nvPr/>
          </p:nvSpPr>
          <p:spPr>
            <a:xfrm>
              <a:off x="10371168" y="3310333"/>
              <a:ext cx="1044891" cy="59690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600"/>
                </a:spcAft>
              </a:pPr>
              <a:r>
                <a:rPr lang="en-US" sz="1200" dirty="0">
                  <a:solidFill>
                    <a:srgbClr val="FFFFFF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OpenMRS DB</a:t>
              </a:r>
              <a:endParaRPr lang="en-US" sz="1200" dirty="0"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Left-Right Arrow 14"/>
            <p:cNvSpPr/>
            <p:nvPr/>
          </p:nvSpPr>
          <p:spPr>
            <a:xfrm>
              <a:off x="2459863" y="2134151"/>
              <a:ext cx="1816001" cy="484632"/>
            </a:xfrm>
            <a:prstGeom prst="left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35265" y="622202"/>
              <a:ext cx="469084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UBUNTU</a:t>
              </a:r>
              <a:r>
                <a:rPr lang="en-US" dirty="0" smtClean="0"/>
                <a:t> </a:t>
              </a:r>
              <a:r>
                <a:rPr lang="en-US" b="1" dirty="0" smtClean="0">
                  <a:solidFill>
                    <a:srgbClr val="002060"/>
                  </a:solidFill>
                </a:rPr>
                <a:t>MACHINE in HCL Dev environment 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128" name="Text Box 7"/>
            <p:cNvSpPr txBox="1"/>
            <p:nvPr/>
          </p:nvSpPr>
          <p:spPr>
            <a:xfrm>
              <a:off x="417288" y="3233249"/>
              <a:ext cx="2367476" cy="2197734"/>
            </a:xfrm>
            <a:prstGeom prst="rect">
              <a:avLst/>
            </a:prstGeom>
            <a:solidFill>
              <a:sysClr val="window" lastClr="FFFFFF"/>
            </a:solidFill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100" b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Android App to develop with defined feature set </a:t>
              </a:r>
            </a:p>
            <a:p>
              <a:pPr marL="628635" lvl="1" indent="-171446">
                <a:buFont typeface="Wingdings" panose="05000000000000000000" pitchFamily="2" charset="2"/>
                <a:buChar char="§"/>
              </a:pPr>
              <a:r>
                <a:rPr lang="en-US" sz="11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Uploads vehicle data with OpenXC interface at regular interval</a:t>
              </a:r>
            </a:p>
            <a:p>
              <a:pPr marL="628635" lvl="1" indent="-171446">
                <a:buFont typeface="Wingdings" panose="05000000000000000000" pitchFamily="2" charset="2"/>
                <a:buChar char="§"/>
              </a:pPr>
              <a:r>
                <a:rPr lang="en-US" sz="11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OFFLINE support.</a:t>
              </a:r>
            </a:p>
            <a:p>
              <a:pPr marL="628635" lvl="1" indent="-171446">
                <a:buFont typeface="Wingdings" panose="05000000000000000000" pitchFamily="2" charset="2"/>
                <a:buChar char="§"/>
              </a:pPr>
              <a:r>
                <a:rPr lang="en-US" sz="11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Functional Features leveraging web services exposed by two modules in MOTECH</a:t>
              </a:r>
            </a:p>
            <a:p>
              <a:pPr marL="628635" lvl="1" indent="-171446">
                <a:buFont typeface="Wingdings" panose="05000000000000000000" pitchFamily="2" charset="2"/>
                <a:buChar char="§"/>
              </a:pPr>
              <a:r>
                <a:rPr lang="en-US" sz="11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Leverages location services with Google APIs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4422" y="2582693"/>
              <a:ext cx="740253" cy="740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2723109" y="3247104"/>
              <a:ext cx="1234091" cy="574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002060"/>
                  </a:solidFill>
                </a:rPr>
                <a:t>HCL Local network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59863" y="922284"/>
              <a:ext cx="171276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 dirty="0">
                  <a:solidFill>
                    <a:srgbClr val="002060"/>
                  </a:solidFill>
                </a:rPr>
                <a:t>Android Tab and Ubuntu machine connected over same network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379785" y="-25419"/>
            <a:ext cx="6410987" cy="58477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200" dirty="0"/>
              <a:t>Phase 3 – </a:t>
            </a:r>
            <a:r>
              <a:rPr lang="en-US" sz="3200" dirty="0" smtClean="0"/>
              <a:t>Development  Environment</a:t>
            </a:r>
            <a:endParaRPr 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1051591" y="6088223"/>
            <a:ext cx="9762540" cy="32316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500" i="1" dirty="0">
                <a:solidFill>
                  <a:srgbClr val="FF0000"/>
                </a:solidFill>
              </a:rPr>
              <a:t>IMP!! Ubuntu setup need to be deployed to public cloud server, if we need to have Android device App to run over open net.</a:t>
            </a:r>
          </a:p>
        </p:txBody>
      </p:sp>
    </p:spTree>
    <p:extLst>
      <p:ext uri="{BB962C8B-B14F-4D97-AF65-F5344CB8AC3E}">
        <p14:creationId xmlns:p14="http://schemas.microsoft.com/office/powerpoint/2010/main" val="346087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184" y="23925"/>
            <a:ext cx="10830636" cy="1325563"/>
          </a:xfrm>
        </p:spPr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/>
              <a:t>Health project – Strong leverage on MOTECH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8149475"/>
              </p:ext>
            </p:extLst>
          </p:nvPr>
        </p:nvGraphicFramePr>
        <p:xfrm>
          <a:off x="609600" y="1569492"/>
          <a:ext cx="10972800" cy="4678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279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79785" y="128955"/>
            <a:ext cx="8320031" cy="769439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Phase 3 </a:t>
            </a:r>
            <a:r>
              <a:rPr lang="en-US" sz="4400" dirty="0">
                <a:latin typeface="+mj-lt"/>
                <a:ea typeface="+mj-ea"/>
                <a:cs typeface="+mj-cs"/>
              </a:rPr>
              <a:t>– Features being developed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90322452"/>
              </p:ext>
            </p:extLst>
          </p:nvPr>
        </p:nvGraphicFramePr>
        <p:xfrm>
          <a:off x="1187532" y="928047"/>
          <a:ext cx="10058400" cy="4367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12846544"/>
              </p:ext>
            </p:extLst>
          </p:nvPr>
        </p:nvGraphicFramePr>
        <p:xfrm>
          <a:off x="1587686" y="5013362"/>
          <a:ext cx="9685363" cy="1401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645148"/>
              </p:ext>
            </p:extLst>
          </p:nvPr>
        </p:nvGraphicFramePr>
        <p:xfrm>
          <a:off x="10674824" y="570296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Document" showAsIcon="1" r:id="rId13" imgW="914400" imgH="771480" progId="Word.Document.12">
                  <p:embed/>
                </p:oleObj>
              </mc:Choice>
              <mc:Fallback>
                <p:oleObj name="Document" showAsIcon="1" r:id="rId13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674824" y="570296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092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9" y="44624"/>
            <a:ext cx="12481387" cy="1143000"/>
          </a:xfrm>
        </p:spPr>
        <p:txBody>
          <a:bodyPr>
            <a:noAutofit/>
          </a:bodyPr>
          <a:lstStyle/>
          <a:p>
            <a:r>
              <a:rPr lang="en-US" dirty="0"/>
              <a:t>Status of Phase 3 Deliverables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3377732"/>
              </p:ext>
            </p:extLst>
          </p:nvPr>
        </p:nvGraphicFramePr>
        <p:xfrm>
          <a:off x="431373" y="1052737"/>
          <a:ext cx="11277604" cy="5164618"/>
        </p:xfrm>
        <a:graphic>
          <a:graphicData uri="http://schemas.openxmlformats.org/drawingml/2006/table">
            <a:tbl>
              <a:tblPr firstRow="1" firstCol="1" bandRow="1"/>
              <a:tblGrid>
                <a:gridCol w="715040"/>
                <a:gridCol w="3221399"/>
                <a:gridCol w="1536171"/>
                <a:gridCol w="2400267"/>
                <a:gridCol w="3404727"/>
              </a:tblGrid>
              <a:tr h="4275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1200" baseline="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S. No.</a:t>
                      </a:r>
                      <a:endParaRPr lang="en-US" sz="1500" b="1" kern="120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87751" marR="87751" marT="0" marB="0">
                    <a:lnL w="12700" cmpd="sng">
                      <a:solidFill>
                        <a:srgbClr val="00B0F0"/>
                      </a:solidFill>
                    </a:lnL>
                    <a:lnR w="12700" cmpd="sng">
                      <a:solidFill>
                        <a:srgbClr val="00B0F0"/>
                      </a:solidFill>
                    </a:lnR>
                    <a:lnT w="12700" cmpd="sng">
                      <a:solidFill>
                        <a:srgbClr val="00B0F0"/>
                      </a:solidFill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1200" baseline="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Deliverable / work item</a:t>
                      </a:r>
                      <a:endParaRPr lang="en-US" sz="1500" b="1" kern="120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87751" marR="87751" marT="0" marB="0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B0F0"/>
                      </a:solidFill>
                    </a:lnR>
                    <a:lnT w="12700" cmpd="sng">
                      <a:solidFill>
                        <a:srgbClr val="00B0F0"/>
                      </a:solidFill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1200" baseline="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Status</a:t>
                      </a:r>
                      <a:endParaRPr lang="en-US" sz="1500" b="1" kern="120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87751" marR="87751" marT="0" marB="0">
                    <a:lnL w="12700" cmpd="sng">
                      <a:solidFill>
                        <a:srgbClr val="00B0F0"/>
                      </a:solidFill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B0F0"/>
                      </a:solidFill>
                    </a:lnT>
                    <a:lnB w="12700" cmpd="sng">
                      <a:solidFill>
                        <a:srgbClr val="00B0F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1200" baseline="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Completion date</a:t>
                      </a:r>
                      <a:endParaRPr lang="en-US" sz="1500" b="1" kern="120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87751" marR="87751" marT="0" marB="0">
                    <a:lnL w="12700" cmpd="sng">
                      <a:solidFill>
                        <a:srgbClr val="00B0F0"/>
                      </a:solidFill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B0F0"/>
                      </a:solidFill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1200" baseline="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Remarks</a:t>
                      </a:r>
                      <a:endParaRPr lang="en-US" sz="1500" b="1" kern="120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87751" marR="87751" marT="0" marB="0">
                    <a:lnL w="12700" cmpd="sng">
                      <a:solidFill>
                        <a:srgbClr val="00B0F0"/>
                      </a:solidFill>
                    </a:lnL>
                    <a:lnR w="12700" cmpd="sng">
                      <a:solidFill>
                        <a:srgbClr val="00B0F0"/>
                      </a:solidFill>
                    </a:lnR>
                    <a:lnT w="12700" cmpd="sng">
                      <a:solidFill>
                        <a:srgbClr val="00B0F0"/>
                      </a:solidFill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  <a:tr h="1005343">
                <a:tc>
                  <a:txBody>
                    <a:bodyPr/>
                    <a:lstStyle/>
                    <a:p>
                      <a:pPr marL="0" marR="0" lvl="0" indent="-235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1</a:t>
                      </a: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T="0" marB="0">
                    <a:lnL w="12700" cmpd="sng">
                      <a:solidFill>
                        <a:srgbClr val="00B0F0"/>
                      </a:solidFill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Offline feature for</a:t>
                      </a:r>
                      <a:r>
                        <a:rPr lang="en-US" sz="1200" b="1" baseline="0" dirty="0" smtClean="0"/>
                        <a:t> vehicle real-time data</a:t>
                      </a:r>
                      <a:endParaRPr lang="en-US" sz="1200" b="1" dirty="0"/>
                    </a:p>
                  </a:txBody>
                  <a:tcPr marL="121920" marR="121920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B0F0"/>
                      </a:solidFill>
                    </a:lnR>
                    <a:lnT w="12700" cmpd="sng">
                      <a:solidFill>
                        <a:srgbClr val="00B0F0"/>
                      </a:solidFill>
                    </a:lnT>
                    <a:lnB w="12700" cmpd="sng">
                      <a:solidFill>
                        <a:srgbClr val="00B0F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235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Target: 100%</a:t>
                      </a:r>
                    </a:p>
                    <a:p>
                      <a:pPr marL="0" marR="0" lvl="0" indent="-235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Actual: 100%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B0F0"/>
                      </a:solidFill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23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Target Completion Date: </a:t>
                      </a:r>
                    </a:p>
                    <a:p>
                      <a:pPr marL="0" marR="0" lvl="0" indent="-23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11-Dec-14</a:t>
                      </a:r>
                    </a:p>
                    <a:p>
                      <a:pPr marL="0" marR="0" lvl="0" indent="-23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Actual Completion Acceptance Date:</a:t>
                      </a:r>
                    </a:p>
                  </a:txBody>
                  <a:tcPr marT="0" marB="0">
                    <a:lnL w="12700" cmpd="sng">
                      <a:solidFill>
                        <a:srgbClr val="00B0F0"/>
                      </a:solidFill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235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Vehicle data will be cached in phone local memory if network is not available; Data sync up with server will  take place once network is reconnected.</a:t>
                      </a:r>
                    </a:p>
                  </a:txBody>
                  <a:tcPr marT="0" marB="0">
                    <a:lnL w="12700" cmpd="sng">
                      <a:solidFill>
                        <a:srgbClr val="00B0F0"/>
                      </a:solidFill>
                    </a:lnL>
                    <a:lnR w="12700" cmpd="sng">
                      <a:solidFill>
                        <a:srgbClr val="00B0F0"/>
                      </a:solidFill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10580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2</a:t>
                      </a: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T="0" marB="0">
                    <a:lnL w="12700" cmpd="sng">
                      <a:solidFill>
                        <a:srgbClr val="00B0F0"/>
                      </a:solidFill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Vehicle Dashboard</a:t>
                      </a:r>
                      <a:endParaRPr lang="en-US" sz="1200" b="1" dirty="0"/>
                    </a:p>
                  </a:txBody>
                  <a:tcPr marL="121920" marR="121920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B0F0"/>
                      </a:solidFill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235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Target: 90%</a:t>
                      </a:r>
                    </a:p>
                    <a:p>
                      <a:pPr marL="0" marR="0" lvl="0" indent="-235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Actual: 90%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B0F0"/>
                      </a:solidFill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23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Target Completion Date: 11-Dec-14</a:t>
                      </a:r>
                    </a:p>
                    <a:p>
                      <a:pPr marL="0" marR="0" lvl="0" indent="-23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Actual Completion Date:</a:t>
                      </a:r>
                    </a:p>
                    <a:p>
                      <a:pPr marL="0" marR="0" lvl="0" indent="-23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Acceptance Date:</a:t>
                      </a:r>
                    </a:p>
                  </a:txBody>
                  <a:tcPr marT="0" marB="0">
                    <a:lnL w="12700" cmpd="sng">
                      <a:solidFill>
                        <a:srgbClr val="00B0F0"/>
                      </a:solidFill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23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Vehicle dashboard</a:t>
                      </a:r>
                      <a:r>
                        <a:rPr lang="en-US" sz="1200" b="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showing the real-time vehicle data stream from OpenXC interface. Also displays  offline cache and data upload  status.</a:t>
                      </a: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B0F0"/>
                      </a:solidFill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9161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3</a:t>
                      </a: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T="0" marB="0">
                    <a:lnL w="12700" cmpd="sng">
                      <a:solidFill>
                        <a:srgbClr val="00B0F0"/>
                      </a:solidFill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Near</a:t>
                      </a:r>
                      <a:r>
                        <a:rPr lang="en-US" sz="1200" b="1" baseline="0" dirty="0" smtClean="0"/>
                        <a:t>by mHealth patients – display on map in real-time</a:t>
                      </a:r>
                      <a:endParaRPr lang="en-US" sz="1200" b="1" dirty="0"/>
                    </a:p>
                  </a:txBody>
                  <a:tcPr marL="121920" marR="121920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B0F0"/>
                      </a:solidFill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235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Target: 90%</a:t>
                      </a:r>
                    </a:p>
                    <a:p>
                      <a:pPr marL="0" marR="0" lvl="0" indent="-235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Actual: 90%</a:t>
                      </a:r>
                    </a:p>
                    <a:p>
                      <a:pPr marL="0" marR="0" lvl="0" indent="-235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23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Target Completion Date: 11-Dec-14</a:t>
                      </a:r>
                    </a:p>
                    <a:p>
                      <a:pPr marL="0" marR="0" lvl="0" indent="-23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Actual Completion Date:</a:t>
                      </a:r>
                    </a:p>
                    <a:p>
                      <a:pPr marL="0" marR="0" lvl="0" indent="-23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Acceptance Date:</a:t>
                      </a:r>
                    </a:p>
                  </a:txBody>
                  <a:tcPr marT="0" marB="0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23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Display the nearby patients to the mHealth vehicles on map.</a:t>
                      </a:r>
                      <a:r>
                        <a:rPr lang="en-US" sz="1200" b="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</a:p>
                    <a:p>
                      <a:pPr marL="0" marR="0" lvl="0" indent="-23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Provision for adding patients (as requested by Ford) is being explored!</a:t>
                      </a: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B0F0"/>
                      </a:solidFill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413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4</a:t>
                      </a: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T="0" marB="0">
                    <a:lnL w="12700" cmpd="sng">
                      <a:solidFill>
                        <a:srgbClr val="00B0F0"/>
                      </a:solidFill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Nearby mHealth vehicles </a:t>
                      </a:r>
                      <a:r>
                        <a:rPr lang="en-US" sz="1200" b="1" baseline="0" dirty="0" smtClean="0"/>
                        <a:t>– display on map in real-time</a:t>
                      </a:r>
                      <a:endParaRPr lang="en-US" sz="1200" b="1" dirty="0" smtClean="0"/>
                    </a:p>
                  </a:txBody>
                  <a:tcPr marL="121920" marR="121920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B0F0"/>
                      </a:solidFill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235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Target: 50%</a:t>
                      </a:r>
                    </a:p>
                    <a:p>
                      <a:pPr marL="0" marR="0" lvl="0" indent="-235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Actual: 50%</a:t>
                      </a:r>
                    </a:p>
                    <a:p>
                      <a:pPr marL="0" marR="0" lvl="0" indent="-235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23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Target Completion Date: 17-Dec-14</a:t>
                      </a:r>
                    </a:p>
                    <a:p>
                      <a:pPr marL="0" marR="0" lvl="0" indent="-23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Actual Completion Date:</a:t>
                      </a:r>
                    </a:p>
                    <a:p>
                      <a:pPr marL="0" marR="0" lvl="0" indent="-23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Acceptance Date:</a:t>
                      </a:r>
                    </a:p>
                    <a:p>
                      <a:pPr marL="0" marR="0" lvl="0" indent="-23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23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Display the current mHealth</a:t>
                      </a:r>
                      <a:r>
                        <a:rPr lang="en-US" sz="1200" b="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vehicle as well as all other registered mHealth vehicles on map in real-time.</a:t>
                      </a: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B0F0"/>
                      </a:solidFill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9161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5</a:t>
                      </a: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T="0" marB="0">
                    <a:lnL w="12700" cmpd="sng">
                      <a:solidFill>
                        <a:srgbClr val="00B0F0"/>
                      </a:solidFill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Send</a:t>
                      </a:r>
                      <a:r>
                        <a:rPr lang="en-US" sz="1200" b="1" baseline="0" dirty="0" smtClean="0"/>
                        <a:t> SMS notification message to selected mHealth patients</a:t>
                      </a:r>
                      <a:endParaRPr lang="en-US" sz="1200" b="1" dirty="0" smtClean="0"/>
                    </a:p>
                  </a:txBody>
                  <a:tcPr marL="121920" marR="121920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B0F0"/>
                      </a:solidFill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235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Target: 10%</a:t>
                      </a:r>
                    </a:p>
                    <a:p>
                      <a:pPr marL="0" marR="0" lvl="0" indent="-235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Actual: 10%</a:t>
                      </a:r>
                    </a:p>
                    <a:p>
                      <a:pPr marL="0" marR="0" lvl="0" indent="-235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23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Target Completion Date: 17-Dec-14</a:t>
                      </a:r>
                    </a:p>
                    <a:p>
                      <a:pPr marL="0" marR="0" lvl="0" indent="-23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Actual Completion Date:</a:t>
                      </a:r>
                    </a:p>
                    <a:p>
                      <a:pPr marL="0" marR="0" lvl="0" indent="-23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Acceptance Date:</a:t>
                      </a:r>
                    </a:p>
                    <a:p>
                      <a:pPr marL="0" marR="0" lvl="0" indent="-23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235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Send SMS Notification to  the selected mHealth patient(s)</a:t>
                      </a:r>
                      <a:r>
                        <a:rPr lang="en-US" sz="1200" b="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for notifying the  visit of mHealth worker  soon</a:t>
                      </a:r>
                      <a:endParaRPr lang="en-US" sz="1200" b="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T="0" marB="0"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00B0F0"/>
                      </a:solidFill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83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431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Phase 3 Timelines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216424"/>
              </p:ext>
            </p:extLst>
          </p:nvPr>
        </p:nvGraphicFramePr>
        <p:xfrm>
          <a:off x="797257" y="1134970"/>
          <a:ext cx="10515601" cy="5355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064"/>
                <a:gridCol w="4596737"/>
                <a:gridCol w="2628900"/>
                <a:gridCol w="2628900"/>
              </a:tblGrid>
              <a:tr h="936997">
                <a:tc>
                  <a:txBody>
                    <a:bodyPr/>
                    <a:lstStyle/>
                    <a:p>
                      <a:r>
                        <a:rPr lang="en-US" dirty="0" smtClean="0"/>
                        <a:t>S 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Delivery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936997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Defining</a:t>
                      </a:r>
                      <a:r>
                        <a:rPr lang="en-US" baseline="0" dirty="0" smtClean="0"/>
                        <a:t> and agreement on scope of Phase 3 development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2-Dec-14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Done</a:t>
                      </a:r>
                      <a:endParaRPr lang="en-US" dirty="0"/>
                    </a:p>
                  </a:txBody>
                  <a:tcPr/>
                </a:tc>
              </a:tr>
              <a:tr h="936997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Delivery Set 1 (Offline</a:t>
                      </a:r>
                      <a:r>
                        <a:rPr lang="en-US" baseline="0" dirty="0" smtClean="0"/>
                        <a:t> Feature; vehicle dashboard;  nearby mHealth patients)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11-Dec-14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 progress (on track)</a:t>
                      </a:r>
                      <a:endParaRPr lang="en-US" dirty="0"/>
                    </a:p>
                  </a:txBody>
                  <a:tcPr/>
                </a:tc>
              </a:tr>
              <a:tr h="621788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 validate on Delivery set 1 by Ford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15-Dec-14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Yet to</a:t>
                      </a:r>
                      <a:r>
                        <a:rPr lang="en-US" baseline="0" dirty="0" smtClean="0"/>
                        <a:t> start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936997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 Delivery (remaining features/any input on set 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17-Dec-14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 to start</a:t>
                      </a:r>
                      <a:endParaRPr lang="en-US" dirty="0"/>
                    </a:p>
                  </a:txBody>
                  <a:tcPr/>
                </a:tc>
              </a:tr>
              <a:tr h="936997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 Validate on Final</a:t>
                      </a:r>
                      <a:r>
                        <a:rPr lang="en-US" baseline="0" dirty="0" smtClean="0"/>
                        <a:t> delivery by Ford </a:t>
                      </a:r>
                      <a:r>
                        <a:rPr lang="en-US" baseline="0" dirty="0" err="1" smtClean="0"/>
                        <a:t>alongwith</a:t>
                      </a:r>
                      <a:r>
                        <a:rPr lang="en-US" baseline="0" dirty="0" smtClean="0"/>
                        <a:t> required Fixes by HCL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24-Dec-14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 to start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6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Dependencies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350979"/>
              </p:ext>
            </p:extLst>
          </p:nvPr>
        </p:nvGraphicFramePr>
        <p:xfrm>
          <a:off x="815412" y="1397000"/>
          <a:ext cx="10561173" cy="127740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14297"/>
                <a:gridCol w="3890227"/>
                <a:gridCol w="2304256"/>
                <a:gridCol w="3552393"/>
              </a:tblGrid>
              <a:tr h="46859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 No.</a:t>
                      </a:r>
                      <a:endParaRPr lang="en-US" sz="16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Dependency</a:t>
                      </a:r>
                      <a:endParaRPr lang="en-US" sz="16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Timeline</a:t>
                      </a:r>
                      <a:endParaRPr lang="en-US" sz="16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Status / Remarks</a:t>
                      </a:r>
                      <a:endParaRPr lang="en-US" sz="1600" dirty="0"/>
                    </a:p>
                  </a:txBody>
                  <a:tcPr marL="121920" marR="121920"/>
                </a:tc>
              </a:tr>
              <a:tr h="808807">
                <a:tc>
                  <a:txBody>
                    <a:bodyPr/>
                    <a:lstStyle/>
                    <a:p>
                      <a:r>
                        <a:rPr lang="en-US" sz="15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Availability</a:t>
                      </a:r>
                      <a:r>
                        <a:rPr lang="en-US" sz="15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of AWS cloud environment for testing Android App</a:t>
                      </a:r>
                      <a:endParaRPr lang="en-US" sz="1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11- Dec-2014</a:t>
                      </a:r>
                      <a:endParaRPr lang="en-US" sz="1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 be arranged by Ford team. Not received as on date!</a:t>
                      </a:r>
                      <a:endParaRPr lang="en-US" sz="1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15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1014</Words>
  <Application>Microsoft Office PowerPoint</Application>
  <PresentationFormat>Custom</PresentationFormat>
  <Paragraphs>163</Paragraphs>
  <Slides>11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Office Theme</vt:lpstr>
      <vt:lpstr>1_Office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mHealth project – Strong leverage on MOTECH</vt:lpstr>
      <vt:lpstr>PowerPoint Presentation</vt:lpstr>
      <vt:lpstr>Status of Phase 3 Deliverables</vt:lpstr>
      <vt:lpstr>Phase 3 Timelines</vt:lpstr>
      <vt:lpstr>Dependencies</vt:lpstr>
      <vt:lpstr>Project Risk &amp; Mitigation</vt:lpstr>
      <vt:lpstr>PowerPoint Presentation</vt:lpstr>
    </vt:vector>
  </TitlesOfParts>
  <Company>HCL Technologies Limited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 Singh</dc:creator>
  <cp:lastModifiedBy>Akhilesh Kumar Gupta - ERS, HCL Tech</cp:lastModifiedBy>
  <cp:revision>39</cp:revision>
  <dcterms:created xsi:type="dcterms:W3CDTF">2014-11-14T09:22:12Z</dcterms:created>
  <dcterms:modified xsi:type="dcterms:W3CDTF">2014-12-11T14:35:34Z</dcterms:modified>
</cp:coreProperties>
</file>